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72" r:id="rId11"/>
    <p:sldId id="267" r:id="rId12"/>
    <p:sldId id="268" r:id="rId13"/>
    <p:sldId id="270" r:id="rId14"/>
    <p:sldId id="271" r:id="rId15"/>
    <p:sldId id="266" r:id="rId16"/>
    <p:sldId id="269" r:id="rId17"/>
    <p:sldId id="273" r:id="rId18"/>
    <p:sldId id="274" r:id="rId19"/>
    <p:sldId id="275" r:id="rId20"/>
    <p:sldId id="276" r:id="rId21"/>
    <p:sldId id="277" r:id="rId22"/>
    <p:sldId id="278" r:id="rId23"/>
    <p:sldId id="279" r:id="rId24"/>
    <p:sldId id="280" r:id="rId25"/>
    <p:sldId id="282" r:id="rId26"/>
    <p:sldId id="281" r:id="rId27"/>
    <p:sldId id="283" r:id="rId28"/>
    <p:sldId id="259" r:id="rId29"/>
    <p:sldId id="284" r:id="rId30"/>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7" d="100"/>
          <a:sy n="87" d="100"/>
        </p:scale>
        <p:origin x="48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t-LT"/>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t-LT"/>
          </a:p>
        </p:txBody>
      </p:sp>
      <p:sp>
        <p:nvSpPr>
          <p:cNvPr id="4" name="Date Placeholder 3"/>
          <p:cNvSpPr>
            <a:spLocks noGrp="1"/>
          </p:cNvSpPr>
          <p:nvPr>
            <p:ph type="dt" sz="half" idx="10"/>
          </p:nvPr>
        </p:nvSpPr>
        <p:spPr/>
        <p:txBody>
          <a:bodyPr/>
          <a:lstStyle/>
          <a:p>
            <a:fld id="{C38602DE-488E-402B-AE1F-E2EBFC245D63}" type="datetimeFigureOut">
              <a:rPr lang="lt-LT" smtClean="0"/>
              <a:t>2018-05-23</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B7E19881-6FBF-4373-8026-B218B4C05549}" type="slidenum">
              <a:rPr lang="lt-LT" smtClean="0"/>
              <a:t>‹#›</a:t>
            </a:fld>
            <a:endParaRPr lang="lt-LT"/>
          </a:p>
        </p:txBody>
      </p:sp>
    </p:spTree>
    <p:extLst>
      <p:ext uri="{BB962C8B-B14F-4D97-AF65-F5344CB8AC3E}">
        <p14:creationId xmlns:p14="http://schemas.microsoft.com/office/powerpoint/2010/main" val="3574163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t-LT"/>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p:cNvSpPr>
            <a:spLocks noGrp="1"/>
          </p:cNvSpPr>
          <p:nvPr>
            <p:ph type="dt" sz="half" idx="10"/>
          </p:nvPr>
        </p:nvSpPr>
        <p:spPr/>
        <p:txBody>
          <a:bodyPr/>
          <a:lstStyle/>
          <a:p>
            <a:fld id="{C38602DE-488E-402B-AE1F-E2EBFC245D63}" type="datetimeFigureOut">
              <a:rPr lang="lt-LT" smtClean="0"/>
              <a:t>2018-05-23</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B7E19881-6FBF-4373-8026-B218B4C05549}" type="slidenum">
              <a:rPr lang="lt-LT" smtClean="0"/>
              <a:t>‹#›</a:t>
            </a:fld>
            <a:endParaRPr lang="lt-LT"/>
          </a:p>
        </p:txBody>
      </p:sp>
    </p:spTree>
    <p:extLst>
      <p:ext uri="{BB962C8B-B14F-4D97-AF65-F5344CB8AC3E}">
        <p14:creationId xmlns:p14="http://schemas.microsoft.com/office/powerpoint/2010/main" val="3574447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lt-LT"/>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p:cNvSpPr>
            <a:spLocks noGrp="1"/>
          </p:cNvSpPr>
          <p:nvPr>
            <p:ph type="dt" sz="half" idx="10"/>
          </p:nvPr>
        </p:nvSpPr>
        <p:spPr/>
        <p:txBody>
          <a:bodyPr/>
          <a:lstStyle/>
          <a:p>
            <a:fld id="{C38602DE-488E-402B-AE1F-E2EBFC245D63}" type="datetimeFigureOut">
              <a:rPr lang="lt-LT" smtClean="0"/>
              <a:t>2018-05-23</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B7E19881-6FBF-4373-8026-B218B4C05549}" type="slidenum">
              <a:rPr lang="lt-LT" smtClean="0"/>
              <a:t>‹#›</a:t>
            </a:fld>
            <a:endParaRPr lang="lt-LT"/>
          </a:p>
        </p:txBody>
      </p:sp>
    </p:spTree>
    <p:extLst>
      <p:ext uri="{BB962C8B-B14F-4D97-AF65-F5344CB8AC3E}">
        <p14:creationId xmlns:p14="http://schemas.microsoft.com/office/powerpoint/2010/main" val="3853766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t-LT"/>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p:cNvSpPr>
            <a:spLocks noGrp="1"/>
          </p:cNvSpPr>
          <p:nvPr>
            <p:ph type="dt" sz="half" idx="10"/>
          </p:nvPr>
        </p:nvSpPr>
        <p:spPr/>
        <p:txBody>
          <a:bodyPr/>
          <a:lstStyle/>
          <a:p>
            <a:fld id="{C38602DE-488E-402B-AE1F-E2EBFC245D63}" type="datetimeFigureOut">
              <a:rPr lang="lt-LT" smtClean="0"/>
              <a:t>2018-05-23</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B7E19881-6FBF-4373-8026-B218B4C05549}" type="slidenum">
              <a:rPr lang="lt-LT" smtClean="0"/>
              <a:t>‹#›</a:t>
            </a:fld>
            <a:endParaRPr lang="lt-LT"/>
          </a:p>
        </p:txBody>
      </p:sp>
    </p:spTree>
    <p:extLst>
      <p:ext uri="{BB962C8B-B14F-4D97-AF65-F5344CB8AC3E}">
        <p14:creationId xmlns:p14="http://schemas.microsoft.com/office/powerpoint/2010/main" val="1841724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t-LT"/>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38602DE-488E-402B-AE1F-E2EBFC245D63}" type="datetimeFigureOut">
              <a:rPr lang="lt-LT" smtClean="0"/>
              <a:t>2018-05-23</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B7E19881-6FBF-4373-8026-B218B4C05549}" type="slidenum">
              <a:rPr lang="lt-LT" smtClean="0"/>
              <a:t>‹#›</a:t>
            </a:fld>
            <a:endParaRPr lang="lt-LT"/>
          </a:p>
        </p:txBody>
      </p:sp>
    </p:spTree>
    <p:extLst>
      <p:ext uri="{BB962C8B-B14F-4D97-AF65-F5344CB8AC3E}">
        <p14:creationId xmlns:p14="http://schemas.microsoft.com/office/powerpoint/2010/main" val="3768216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t-LT"/>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5" name="Date Placeholder 4"/>
          <p:cNvSpPr>
            <a:spLocks noGrp="1"/>
          </p:cNvSpPr>
          <p:nvPr>
            <p:ph type="dt" sz="half" idx="10"/>
          </p:nvPr>
        </p:nvSpPr>
        <p:spPr/>
        <p:txBody>
          <a:bodyPr/>
          <a:lstStyle/>
          <a:p>
            <a:fld id="{C38602DE-488E-402B-AE1F-E2EBFC245D63}" type="datetimeFigureOut">
              <a:rPr lang="lt-LT" smtClean="0"/>
              <a:t>2018-05-23</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B7E19881-6FBF-4373-8026-B218B4C05549}" type="slidenum">
              <a:rPr lang="lt-LT" smtClean="0"/>
              <a:t>‹#›</a:t>
            </a:fld>
            <a:endParaRPr lang="lt-LT"/>
          </a:p>
        </p:txBody>
      </p:sp>
    </p:spTree>
    <p:extLst>
      <p:ext uri="{BB962C8B-B14F-4D97-AF65-F5344CB8AC3E}">
        <p14:creationId xmlns:p14="http://schemas.microsoft.com/office/powerpoint/2010/main" val="1780049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lt-LT"/>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7" name="Date Placeholder 6"/>
          <p:cNvSpPr>
            <a:spLocks noGrp="1"/>
          </p:cNvSpPr>
          <p:nvPr>
            <p:ph type="dt" sz="half" idx="10"/>
          </p:nvPr>
        </p:nvSpPr>
        <p:spPr/>
        <p:txBody>
          <a:bodyPr/>
          <a:lstStyle/>
          <a:p>
            <a:fld id="{C38602DE-488E-402B-AE1F-E2EBFC245D63}" type="datetimeFigureOut">
              <a:rPr lang="lt-LT" smtClean="0"/>
              <a:t>2018-05-23</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B7E19881-6FBF-4373-8026-B218B4C05549}" type="slidenum">
              <a:rPr lang="lt-LT" smtClean="0"/>
              <a:t>‹#›</a:t>
            </a:fld>
            <a:endParaRPr lang="lt-LT"/>
          </a:p>
        </p:txBody>
      </p:sp>
    </p:spTree>
    <p:extLst>
      <p:ext uri="{BB962C8B-B14F-4D97-AF65-F5344CB8AC3E}">
        <p14:creationId xmlns:p14="http://schemas.microsoft.com/office/powerpoint/2010/main" val="2163634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t-LT"/>
          </a:p>
        </p:txBody>
      </p:sp>
      <p:sp>
        <p:nvSpPr>
          <p:cNvPr id="3" name="Date Placeholder 2"/>
          <p:cNvSpPr>
            <a:spLocks noGrp="1"/>
          </p:cNvSpPr>
          <p:nvPr>
            <p:ph type="dt" sz="half" idx="10"/>
          </p:nvPr>
        </p:nvSpPr>
        <p:spPr/>
        <p:txBody>
          <a:bodyPr/>
          <a:lstStyle/>
          <a:p>
            <a:fld id="{C38602DE-488E-402B-AE1F-E2EBFC245D63}" type="datetimeFigureOut">
              <a:rPr lang="lt-LT" smtClean="0"/>
              <a:t>2018-05-23</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B7E19881-6FBF-4373-8026-B218B4C05549}" type="slidenum">
              <a:rPr lang="lt-LT" smtClean="0"/>
              <a:t>‹#›</a:t>
            </a:fld>
            <a:endParaRPr lang="lt-LT"/>
          </a:p>
        </p:txBody>
      </p:sp>
    </p:spTree>
    <p:extLst>
      <p:ext uri="{BB962C8B-B14F-4D97-AF65-F5344CB8AC3E}">
        <p14:creationId xmlns:p14="http://schemas.microsoft.com/office/powerpoint/2010/main" val="424202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8602DE-488E-402B-AE1F-E2EBFC245D63}" type="datetimeFigureOut">
              <a:rPr lang="lt-LT" smtClean="0"/>
              <a:t>2018-05-23</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p>
            <a:fld id="{B7E19881-6FBF-4373-8026-B218B4C05549}" type="slidenum">
              <a:rPr lang="lt-LT" smtClean="0"/>
              <a:t>‹#›</a:t>
            </a:fld>
            <a:endParaRPr lang="lt-LT"/>
          </a:p>
        </p:txBody>
      </p:sp>
    </p:spTree>
    <p:extLst>
      <p:ext uri="{BB962C8B-B14F-4D97-AF65-F5344CB8AC3E}">
        <p14:creationId xmlns:p14="http://schemas.microsoft.com/office/powerpoint/2010/main" val="3507829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t-LT"/>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8602DE-488E-402B-AE1F-E2EBFC245D63}" type="datetimeFigureOut">
              <a:rPr lang="lt-LT" smtClean="0"/>
              <a:t>2018-05-23</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B7E19881-6FBF-4373-8026-B218B4C05549}" type="slidenum">
              <a:rPr lang="lt-LT" smtClean="0"/>
              <a:t>‹#›</a:t>
            </a:fld>
            <a:endParaRPr lang="lt-LT"/>
          </a:p>
        </p:txBody>
      </p:sp>
    </p:spTree>
    <p:extLst>
      <p:ext uri="{BB962C8B-B14F-4D97-AF65-F5344CB8AC3E}">
        <p14:creationId xmlns:p14="http://schemas.microsoft.com/office/powerpoint/2010/main" val="3352242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t-LT"/>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8602DE-488E-402B-AE1F-E2EBFC245D63}" type="datetimeFigureOut">
              <a:rPr lang="lt-LT" smtClean="0"/>
              <a:t>2018-05-23</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B7E19881-6FBF-4373-8026-B218B4C05549}" type="slidenum">
              <a:rPr lang="lt-LT" smtClean="0"/>
              <a:t>‹#›</a:t>
            </a:fld>
            <a:endParaRPr lang="lt-LT"/>
          </a:p>
        </p:txBody>
      </p:sp>
    </p:spTree>
    <p:extLst>
      <p:ext uri="{BB962C8B-B14F-4D97-AF65-F5344CB8AC3E}">
        <p14:creationId xmlns:p14="http://schemas.microsoft.com/office/powerpoint/2010/main" val="366670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1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t-LT"/>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8602DE-488E-402B-AE1F-E2EBFC245D63}" type="datetimeFigureOut">
              <a:rPr lang="lt-LT" smtClean="0"/>
              <a:t>2018-05-23</a:t>
            </a:fld>
            <a:endParaRPr lang="lt-L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E19881-6FBF-4373-8026-B218B4C05549}" type="slidenum">
              <a:rPr lang="lt-LT" smtClean="0"/>
              <a:t>‹#›</a:t>
            </a:fld>
            <a:endParaRPr lang="lt-LT"/>
          </a:p>
        </p:txBody>
      </p:sp>
    </p:spTree>
    <p:extLst>
      <p:ext uri="{BB962C8B-B14F-4D97-AF65-F5344CB8AC3E}">
        <p14:creationId xmlns:p14="http://schemas.microsoft.com/office/powerpoint/2010/main" val="7194174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eur-lex.europa.eu/legal-content/EN/AUTO/?uri=celex:32000L0078"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europarl.europa.eu/sides/getDoc.do?pubRef=-//EP//TEXT+RULES-EP+20170116+RULE-216+DOC+XML+V0//EN&amp;language=EN&amp;navigationBar=YES" TargetMode="External"/><Relationship Id="rId2" Type="http://schemas.openxmlformats.org/officeDocument/2006/relationships/hyperlink" Target="http://www.europarl.europa.eu/committees/en/peti/home.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eur-lex.europa.eu/legal-content/EN/AUTO/?uri=celex:52005DC0224"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fra.europa.eu/en/charterpedia/article/21-non-discrimination" TargetMode="External"/><Relationship Id="rId2" Type="http://schemas.openxmlformats.org/officeDocument/2006/relationships/hyperlink" Target="https://www.youtube.com/watch?v=v7mSDtcz3i4"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75452"/>
            <a:ext cx="9144000" cy="2659225"/>
          </a:xfrm>
        </p:spPr>
        <p:txBody>
          <a:bodyPr>
            <a:normAutofit/>
          </a:bodyPr>
          <a:lstStyle/>
          <a:p>
            <a:r>
              <a:rPr lang="en-US" b="1" dirty="0"/>
              <a:t>Rights of national minorities in the European Union: theory and practice</a:t>
            </a:r>
            <a:endParaRPr lang="lt-LT" b="1" dirty="0"/>
          </a:p>
        </p:txBody>
      </p:sp>
      <p:sp>
        <p:nvSpPr>
          <p:cNvPr id="3" name="Subtitle 2"/>
          <p:cNvSpPr>
            <a:spLocks noGrp="1"/>
          </p:cNvSpPr>
          <p:nvPr>
            <p:ph type="subTitle" idx="1"/>
          </p:nvPr>
        </p:nvSpPr>
        <p:spPr>
          <a:xfrm>
            <a:off x="1524000" y="4674636"/>
            <a:ext cx="9144000" cy="867748"/>
          </a:xfrm>
        </p:spPr>
        <p:txBody>
          <a:bodyPr/>
          <a:lstStyle/>
          <a:p>
            <a:r>
              <a:rPr lang="pl-PL" dirty="0"/>
              <a:t>Katarzyna Miksza, </a:t>
            </a:r>
            <a:r>
              <a:rPr lang="pl-PL" dirty="0" err="1"/>
              <a:t>PhD</a:t>
            </a:r>
            <a:endParaRPr lang="lt-LT" dirty="0"/>
          </a:p>
        </p:txBody>
      </p:sp>
    </p:spTree>
    <p:extLst>
      <p:ext uri="{BB962C8B-B14F-4D97-AF65-F5344CB8AC3E}">
        <p14:creationId xmlns:p14="http://schemas.microsoft.com/office/powerpoint/2010/main" val="10328970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CB745-8E8E-432F-A231-99EDC671B786}"/>
              </a:ext>
            </a:extLst>
          </p:cNvPr>
          <p:cNvSpPr>
            <a:spLocks noGrp="1"/>
          </p:cNvSpPr>
          <p:nvPr>
            <p:ph type="title"/>
          </p:nvPr>
        </p:nvSpPr>
        <p:spPr/>
        <p:txBody>
          <a:bodyPr/>
          <a:lstStyle/>
          <a:p>
            <a:r>
              <a:rPr lang="en-US" dirty="0"/>
              <a:t>Article 2 of the Treaty on European Union:</a:t>
            </a:r>
            <a:br>
              <a:rPr lang="en-US" dirty="0"/>
            </a:br>
            <a:endParaRPr lang="en-US" dirty="0"/>
          </a:p>
        </p:txBody>
      </p:sp>
      <p:sp>
        <p:nvSpPr>
          <p:cNvPr id="3" name="Content Placeholder 2">
            <a:extLst>
              <a:ext uri="{FF2B5EF4-FFF2-40B4-BE49-F238E27FC236}">
                <a16:creationId xmlns:a16="http://schemas.microsoft.com/office/drawing/2014/main" id="{EF1DC95D-3464-45EF-9499-877F1171C73B}"/>
              </a:ext>
            </a:extLst>
          </p:cNvPr>
          <p:cNvSpPr>
            <a:spLocks noGrp="1"/>
          </p:cNvSpPr>
          <p:nvPr>
            <p:ph idx="1"/>
          </p:nvPr>
        </p:nvSpPr>
        <p:spPr/>
        <p:txBody>
          <a:bodyPr/>
          <a:lstStyle/>
          <a:p>
            <a:r>
              <a:rPr lang="en-US" dirty="0"/>
              <a:t>The Union is founded on the values of respect for human dignity, freedom, democracy, equality, the rule of law and respect for human rights, including the rights of persons belonging to minorities. These values are common to the Member States in a society in which pluralism, non-discrimination, tolerance, justice, solidarity and equality between women and men prevail</a:t>
            </a:r>
            <a:endParaRPr lang="pl-PL" dirty="0"/>
          </a:p>
          <a:p>
            <a:r>
              <a:rPr lang="pl-PL" dirty="0"/>
              <a:t>The </a:t>
            </a:r>
            <a:r>
              <a:rPr lang="pl-PL" dirty="0" err="1"/>
              <a:t>rule</a:t>
            </a:r>
            <a:r>
              <a:rPr lang="pl-PL" dirty="0"/>
              <a:t> </a:t>
            </a:r>
            <a:r>
              <a:rPr lang="pl-PL" dirty="0" err="1"/>
              <a:t>deriving</a:t>
            </a:r>
            <a:r>
              <a:rPr lang="pl-PL" dirty="0"/>
              <a:t> from the </a:t>
            </a:r>
            <a:r>
              <a:rPr lang="pl-PL" dirty="0" err="1"/>
              <a:t>Treaty</a:t>
            </a:r>
            <a:r>
              <a:rPr lang="pl-PL" dirty="0"/>
              <a:t> </a:t>
            </a:r>
            <a:r>
              <a:rPr lang="pl-PL" dirty="0" err="1"/>
              <a:t>establishing</a:t>
            </a:r>
            <a:r>
              <a:rPr lang="pl-PL" dirty="0"/>
              <a:t> </a:t>
            </a:r>
            <a:r>
              <a:rPr lang="pl-PL" dirty="0" err="1"/>
              <a:t>Constitution</a:t>
            </a:r>
            <a:r>
              <a:rPr lang="pl-PL" dirty="0"/>
              <a:t> for Europe (</a:t>
            </a:r>
            <a:r>
              <a:rPr lang="pl-PL" dirty="0" err="1"/>
              <a:t>Article</a:t>
            </a:r>
            <a:r>
              <a:rPr lang="pl-PL" dirty="0"/>
              <a:t> I-2).</a:t>
            </a:r>
            <a:endParaRPr lang="en-US" dirty="0"/>
          </a:p>
          <a:p>
            <a:endParaRPr lang="en-US" dirty="0"/>
          </a:p>
        </p:txBody>
      </p:sp>
    </p:spTree>
    <p:extLst>
      <p:ext uri="{BB962C8B-B14F-4D97-AF65-F5344CB8AC3E}">
        <p14:creationId xmlns:p14="http://schemas.microsoft.com/office/powerpoint/2010/main" val="1063858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3E6AC-0B4E-44C8-A2FC-186E8D53CC00}"/>
              </a:ext>
            </a:extLst>
          </p:cNvPr>
          <p:cNvSpPr>
            <a:spLocks noGrp="1"/>
          </p:cNvSpPr>
          <p:nvPr>
            <p:ph type="title"/>
          </p:nvPr>
        </p:nvSpPr>
        <p:spPr/>
        <p:txBody>
          <a:bodyPr/>
          <a:lstStyle/>
          <a:p>
            <a:r>
              <a:rPr lang="en-US" dirty="0"/>
              <a:t>Article 3 </a:t>
            </a:r>
          </a:p>
        </p:txBody>
      </p:sp>
      <p:sp>
        <p:nvSpPr>
          <p:cNvPr id="3" name="Content Placeholder 2">
            <a:extLst>
              <a:ext uri="{FF2B5EF4-FFF2-40B4-BE49-F238E27FC236}">
                <a16:creationId xmlns:a16="http://schemas.microsoft.com/office/drawing/2014/main" id="{3B4766C1-E825-4C6F-879A-15128689FAD4}"/>
              </a:ext>
            </a:extLst>
          </p:cNvPr>
          <p:cNvSpPr>
            <a:spLocks noGrp="1"/>
          </p:cNvSpPr>
          <p:nvPr>
            <p:ph idx="1"/>
          </p:nvPr>
        </p:nvSpPr>
        <p:spPr/>
        <p:txBody>
          <a:bodyPr/>
          <a:lstStyle/>
          <a:p>
            <a:r>
              <a:rPr lang="en-US" dirty="0"/>
              <a:t>It shall respect its rich cultural and linguistic diversity, and shall ensure that Europe's cultural heritage is safeguarded and enhanced.</a:t>
            </a:r>
          </a:p>
        </p:txBody>
      </p:sp>
    </p:spTree>
    <p:extLst>
      <p:ext uri="{BB962C8B-B14F-4D97-AF65-F5344CB8AC3E}">
        <p14:creationId xmlns:p14="http://schemas.microsoft.com/office/powerpoint/2010/main" val="158252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166C7-7912-413E-A590-01E7D07460B7}"/>
              </a:ext>
            </a:extLst>
          </p:cNvPr>
          <p:cNvSpPr>
            <a:spLocks noGrp="1"/>
          </p:cNvSpPr>
          <p:nvPr>
            <p:ph type="title"/>
          </p:nvPr>
        </p:nvSpPr>
        <p:spPr/>
        <p:txBody>
          <a:bodyPr/>
          <a:lstStyle/>
          <a:p>
            <a:r>
              <a:rPr lang="en-US" dirty="0"/>
              <a:t>Charter of Fundamental rights</a:t>
            </a:r>
          </a:p>
        </p:txBody>
      </p:sp>
      <p:sp>
        <p:nvSpPr>
          <p:cNvPr id="3" name="Content Placeholder 2">
            <a:extLst>
              <a:ext uri="{FF2B5EF4-FFF2-40B4-BE49-F238E27FC236}">
                <a16:creationId xmlns:a16="http://schemas.microsoft.com/office/drawing/2014/main" id="{51444060-AFF0-412C-B679-841C17BF3962}"/>
              </a:ext>
            </a:extLst>
          </p:cNvPr>
          <p:cNvSpPr>
            <a:spLocks noGrp="1"/>
          </p:cNvSpPr>
          <p:nvPr>
            <p:ph idx="1"/>
          </p:nvPr>
        </p:nvSpPr>
        <p:spPr/>
        <p:txBody>
          <a:bodyPr>
            <a:normAutofit fontScale="92500" lnSpcReduction="20000"/>
          </a:bodyPr>
          <a:lstStyle/>
          <a:p>
            <a:r>
              <a:rPr lang="en-US" dirty="0"/>
              <a:t>The EU Agency for Fundamental Rights was established in 2007  to provide assistance and expertise relating to fundamental rights to EU institutions, bodies, offices and agencies, and to EU countries when they implement EU law.</a:t>
            </a:r>
          </a:p>
          <a:p>
            <a:r>
              <a:rPr lang="en-US" dirty="0"/>
              <a:t>In 2010, the European Commission adopted a strategy to monitor and ensure the effective implementation of the rights and freedoms enshrined in the charter. The strategy has 3 main objectives:</a:t>
            </a:r>
          </a:p>
          <a:p>
            <a:r>
              <a:rPr lang="en-US" dirty="0"/>
              <a:t>to guarantee that the rights and principles of the charter are correctly taken into account at every step of the legislative process</a:t>
            </a:r>
          </a:p>
          <a:p>
            <a:r>
              <a:rPr lang="en-US" dirty="0"/>
              <a:t>to improve EU citizens' understanding of fundamental rights protection within the EU</a:t>
            </a:r>
          </a:p>
          <a:p>
            <a:r>
              <a:rPr lang="en-US" dirty="0"/>
              <a:t>to monitor the progress of the charter's application through annual reports.</a:t>
            </a:r>
          </a:p>
        </p:txBody>
      </p:sp>
    </p:spTree>
    <p:extLst>
      <p:ext uri="{BB962C8B-B14F-4D97-AF65-F5344CB8AC3E}">
        <p14:creationId xmlns:p14="http://schemas.microsoft.com/office/powerpoint/2010/main" val="3247339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7736F-560F-4AA8-A944-A26038F8EA73}"/>
              </a:ext>
            </a:extLst>
          </p:cNvPr>
          <p:cNvSpPr>
            <a:spLocks noGrp="1"/>
          </p:cNvSpPr>
          <p:nvPr>
            <p:ph type="title"/>
          </p:nvPr>
        </p:nvSpPr>
        <p:spPr/>
        <p:txBody>
          <a:bodyPr/>
          <a:lstStyle/>
          <a:p>
            <a:r>
              <a:rPr lang="pl-PL" dirty="0"/>
              <a:t>Application of the Charter</a:t>
            </a:r>
            <a:endParaRPr lang="en-US" dirty="0"/>
          </a:p>
        </p:txBody>
      </p:sp>
      <p:sp>
        <p:nvSpPr>
          <p:cNvPr id="3" name="Content Placeholder 2">
            <a:extLst>
              <a:ext uri="{FF2B5EF4-FFF2-40B4-BE49-F238E27FC236}">
                <a16:creationId xmlns:a16="http://schemas.microsoft.com/office/drawing/2014/main" id="{E43BACD3-12ED-40FF-B370-A358AD07740C}"/>
              </a:ext>
            </a:extLst>
          </p:cNvPr>
          <p:cNvSpPr>
            <a:spLocks noGrp="1"/>
          </p:cNvSpPr>
          <p:nvPr>
            <p:ph idx="1"/>
          </p:nvPr>
        </p:nvSpPr>
        <p:spPr/>
        <p:txBody>
          <a:bodyPr/>
          <a:lstStyle/>
          <a:p>
            <a:r>
              <a:rPr lang="en-US" dirty="0"/>
              <a:t>The Charter applies primarily to the institutions and bodies of the Union (Article 51(1) of the Charter). It therefore concerns in particular the legislative and decision-making work of the Commission, Parliament and the Council, the legal acts of which must be in full conformity with the Charter. </a:t>
            </a:r>
            <a:endParaRPr lang="pl-PL" dirty="0"/>
          </a:p>
          <a:p>
            <a:r>
              <a:rPr lang="en-US" dirty="0"/>
              <a:t>Article 51(1) of the Charter also stipulates that the Charter applies to the Member States only when they are implementing Union law. It does not apply in situations where there is no link with Union law .</a:t>
            </a:r>
          </a:p>
        </p:txBody>
      </p:sp>
    </p:spTree>
    <p:extLst>
      <p:ext uri="{BB962C8B-B14F-4D97-AF65-F5344CB8AC3E}">
        <p14:creationId xmlns:p14="http://schemas.microsoft.com/office/powerpoint/2010/main" val="2247187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0C719-D49A-4AFF-9C58-E7EE8BC35266}"/>
              </a:ext>
            </a:extLst>
          </p:cNvPr>
          <p:cNvSpPr>
            <a:spLocks noGrp="1"/>
          </p:cNvSpPr>
          <p:nvPr>
            <p:ph type="title"/>
          </p:nvPr>
        </p:nvSpPr>
        <p:spPr>
          <a:xfrm>
            <a:off x="838200" y="193431"/>
            <a:ext cx="10515600" cy="940777"/>
          </a:xfrm>
        </p:spPr>
        <p:txBody>
          <a:bodyPr/>
          <a:lstStyle/>
          <a:p>
            <a:r>
              <a:rPr lang="pl-PL" dirty="0" err="1"/>
              <a:t>Limitations</a:t>
            </a:r>
            <a:r>
              <a:rPr lang="pl-PL" dirty="0"/>
              <a:t> of </a:t>
            </a:r>
            <a:r>
              <a:rPr lang="pl-PL" dirty="0" err="1"/>
              <a:t>application</a:t>
            </a:r>
            <a:endParaRPr lang="en-US" dirty="0"/>
          </a:p>
        </p:txBody>
      </p:sp>
      <p:sp>
        <p:nvSpPr>
          <p:cNvPr id="3" name="Content Placeholder 2">
            <a:extLst>
              <a:ext uri="{FF2B5EF4-FFF2-40B4-BE49-F238E27FC236}">
                <a16:creationId xmlns:a16="http://schemas.microsoft.com/office/drawing/2014/main" id="{B552F7A9-0F4E-47C1-BD15-C03DF918FE9A}"/>
              </a:ext>
            </a:extLst>
          </p:cNvPr>
          <p:cNvSpPr>
            <a:spLocks noGrp="1"/>
          </p:cNvSpPr>
          <p:nvPr>
            <p:ph idx="1"/>
          </p:nvPr>
        </p:nvSpPr>
        <p:spPr>
          <a:xfrm>
            <a:off x="838200" y="1134208"/>
            <a:ext cx="10515600" cy="5530361"/>
          </a:xfrm>
        </p:spPr>
        <p:txBody>
          <a:bodyPr>
            <a:normAutofit fontScale="92500" lnSpcReduction="20000"/>
          </a:bodyPr>
          <a:lstStyle/>
          <a:p>
            <a:r>
              <a:rPr lang="en-US" dirty="0"/>
              <a:t>Fundamental Rights "Check-List" </a:t>
            </a:r>
            <a:r>
              <a:rPr lang="pl-PL" dirty="0"/>
              <a:t>:</a:t>
            </a:r>
          </a:p>
          <a:p>
            <a:pPr marL="0" indent="0">
              <a:buNone/>
            </a:pPr>
            <a:r>
              <a:rPr lang="en-US" dirty="0"/>
              <a:t>1. What fundamental rights are affected? </a:t>
            </a:r>
            <a:endParaRPr lang="pl-PL" dirty="0"/>
          </a:p>
          <a:p>
            <a:pPr marL="0" indent="0">
              <a:buNone/>
            </a:pPr>
            <a:r>
              <a:rPr lang="en-US" dirty="0"/>
              <a:t>2. Are the rights in question absolute rights (which may not be subject to limitations, examples being human dignity and the ban on torture)? </a:t>
            </a:r>
            <a:endParaRPr lang="pl-PL" dirty="0"/>
          </a:p>
          <a:p>
            <a:pPr marL="0" indent="0">
              <a:buNone/>
            </a:pPr>
            <a:r>
              <a:rPr lang="en-US" dirty="0"/>
              <a:t>3. What is the impact of the various policy options under consideration on fundamental rights? Is the impact beneficial (promotion of fundamental rights) or negative (limitation of fundamental rights)? </a:t>
            </a:r>
            <a:endParaRPr lang="pl-PL" dirty="0"/>
          </a:p>
          <a:p>
            <a:pPr marL="0" indent="0">
              <a:buNone/>
            </a:pPr>
            <a:r>
              <a:rPr lang="en-US" dirty="0"/>
              <a:t>4. Do the options have both a beneficial and a negative impact, depending on the fundamental rights concerned (for example, a negative impact on freedom of expression and beneficial one on intellectual property)? </a:t>
            </a:r>
            <a:endParaRPr lang="pl-PL" dirty="0"/>
          </a:p>
          <a:p>
            <a:pPr marL="0" indent="0">
              <a:buNone/>
            </a:pPr>
            <a:r>
              <a:rPr lang="en-US" dirty="0"/>
              <a:t>5. Would any limitation of fundamental rights be formulated in a clear and predictable manner? </a:t>
            </a:r>
            <a:endParaRPr lang="pl-PL" dirty="0"/>
          </a:p>
          <a:p>
            <a:pPr marL="0" indent="0">
              <a:buNone/>
            </a:pPr>
            <a:r>
              <a:rPr lang="en-US" dirty="0"/>
              <a:t>6. Would any limitation of fundamental rights: - be necessary to achieve an objective of general interest or to protect the rights and freedoms of others (which)? - be proportionate to the desired aim? - preserve the essence of the fundamental rights concerned? </a:t>
            </a:r>
          </a:p>
        </p:txBody>
      </p:sp>
    </p:spTree>
    <p:extLst>
      <p:ext uri="{BB962C8B-B14F-4D97-AF65-F5344CB8AC3E}">
        <p14:creationId xmlns:p14="http://schemas.microsoft.com/office/powerpoint/2010/main" val="1307633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D25A6-D6D3-4673-BAEB-AD9480869EA9}"/>
              </a:ext>
            </a:extLst>
          </p:cNvPr>
          <p:cNvSpPr>
            <a:spLocks noGrp="1"/>
          </p:cNvSpPr>
          <p:nvPr>
            <p:ph type="title"/>
          </p:nvPr>
        </p:nvSpPr>
        <p:spPr/>
        <p:txBody>
          <a:bodyPr/>
          <a:lstStyle/>
          <a:p>
            <a:r>
              <a:rPr lang="en-US" dirty="0"/>
              <a:t>Charter of Fundamental Rights </a:t>
            </a:r>
          </a:p>
        </p:txBody>
      </p:sp>
      <p:sp>
        <p:nvSpPr>
          <p:cNvPr id="3" name="Content Placeholder 2">
            <a:extLst>
              <a:ext uri="{FF2B5EF4-FFF2-40B4-BE49-F238E27FC236}">
                <a16:creationId xmlns:a16="http://schemas.microsoft.com/office/drawing/2014/main" id="{D0281630-11DF-4D12-8BB7-7D70B440A270}"/>
              </a:ext>
            </a:extLst>
          </p:cNvPr>
          <p:cNvSpPr>
            <a:spLocks noGrp="1"/>
          </p:cNvSpPr>
          <p:nvPr>
            <p:ph idx="1"/>
          </p:nvPr>
        </p:nvSpPr>
        <p:spPr/>
        <p:txBody>
          <a:bodyPr>
            <a:normAutofit fontScale="85000" lnSpcReduction="20000"/>
          </a:bodyPr>
          <a:lstStyle/>
          <a:p>
            <a:r>
              <a:rPr lang="en-US" dirty="0"/>
              <a:t>Legally binding document</a:t>
            </a:r>
          </a:p>
          <a:p>
            <a:pPr fontAlgn="base"/>
            <a:r>
              <a:rPr lang="en-US" i="1" dirty="0"/>
              <a:t>Article 21</a:t>
            </a:r>
          </a:p>
          <a:p>
            <a:pPr fontAlgn="base"/>
            <a:r>
              <a:rPr lang="en-US" b="1" dirty="0"/>
              <a:t>Non-discrimination</a:t>
            </a:r>
          </a:p>
          <a:p>
            <a:pPr fontAlgn="base"/>
            <a:r>
              <a:rPr lang="en-US" dirty="0"/>
              <a:t>1.   Any discrimination based on any ground such as sex, race, </a:t>
            </a:r>
            <a:r>
              <a:rPr lang="en-US" dirty="0" err="1"/>
              <a:t>colour</a:t>
            </a:r>
            <a:r>
              <a:rPr lang="en-US" dirty="0"/>
              <a:t>, ethnic or social origin, genetic features, language, religion or belief, political or any other opinion, membership of a national minority, property, birth, disability, age or sexual orientation shall be prohibited.</a:t>
            </a:r>
          </a:p>
          <a:p>
            <a:pPr fontAlgn="base"/>
            <a:r>
              <a:rPr lang="en-US" dirty="0"/>
              <a:t>2.   Within the scope of application of the Treaties and without prejudice to any of their specific provisions, any discrimination on grounds of nationality shall be prohibited.</a:t>
            </a:r>
          </a:p>
          <a:p>
            <a:pPr fontAlgn="base"/>
            <a:r>
              <a:rPr lang="en-US" i="1" dirty="0"/>
              <a:t>Article 22</a:t>
            </a:r>
          </a:p>
          <a:p>
            <a:pPr fontAlgn="base"/>
            <a:r>
              <a:rPr lang="en-US" b="1" dirty="0"/>
              <a:t>Cultural, religious and linguistic diversity</a:t>
            </a:r>
          </a:p>
          <a:p>
            <a:pPr fontAlgn="base"/>
            <a:r>
              <a:rPr lang="en-US" dirty="0"/>
              <a:t>The Union shall respect cultural, religious and linguistic diversity.</a:t>
            </a:r>
          </a:p>
        </p:txBody>
      </p:sp>
    </p:spTree>
    <p:extLst>
      <p:ext uri="{BB962C8B-B14F-4D97-AF65-F5344CB8AC3E}">
        <p14:creationId xmlns:p14="http://schemas.microsoft.com/office/powerpoint/2010/main" val="1762951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37842-24FB-4CB0-85DE-65EF33A1EF81}"/>
              </a:ext>
            </a:extLst>
          </p:cNvPr>
          <p:cNvSpPr>
            <a:spLocks noGrp="1"/>
          </p:cNvSpPr>
          <p:nvPr>
            <p:ph type="title"/>
          </p:nvPr>
        </p:nvSpPr>
        <p:spPr/>
        <p:txBody>
          <a:bodyPr/>
          <a:lstStyle/>
          <a:p>
            <a:r>
              <a:rPr lang="pl-PL" dirty="0" err="1"/>
              <a:t>Sources</a:t>
            </a:r>
            <a:r>
              <a:rPr lang="pl-PL" dirty="0"/>
              <a:t> of the </a:t>
            </a:r>
            <a:r>
              <a:rPr lang="pl-PL" dirty="0" err="1"/>
              <a:t>rights</a:t>
            </a:r>
            <a:r>
              <a:rPr lang="pl-PL" dirty="0"/>
              <a:t> from the </a:t>
            </a:r>
            <a:r>
              <a:rPr lang="pl-PL" dirty="0" err="1"/>
              <a:t>Article</a:t>
            </a:r>
            <a:r>
              <a:rPr lang="pl-PL" dirty="0"/>
              <a:t> 21</a:t>
            </a:r>
            <a:endParaRPr lang="en-US" dirty="0"/>
          </a:p>
        </p:txBody>
      </p:sp>
      <p:sp>
        <p:nvSpPr>
          <p:cNvPr id="3" name="Content Placeholder 2">
            <a:extLst>
              <a:ext uri="{FF2B5EF4-FFF2-40B4-BE49-F238E27FC236}">
                <a16:creationId xmlns:a16="http://schemas.microsoft.com/office/drawing/2014/main" id="{E0BBB333-79EB-4D51-A5FE-AB436B68C2E5}"/>
              </a:ext>
            </a:extLst>
          </p:cNvPr>
          <p:cNvSpPr>
            <a:spLocks noGrp="1"/>
          </p:cNvSpPr>
          <p:nvPr>
            <p:ph idx="1"/>
          </p:nvPr>
        </p:nvSpPr>
        <p:spPr/>
        <p:txBody>
          <a:bodyPr/>
          <a:lstStyle/>
          <a:p>
            <a:r>
              <a:rPr lang="pl-PL" dirty="0"/>
              <a:t>ECNHR – </a:t>
            </a:r>
            <a:r>
              <a:rPr lang="pl-PL" dirty="0" err="1"/>
              <a:t>Article</a:t>
            </a:r>
            <a:r>
              <a:rPr lang="pl-PL" dirty="0"/>
              <a:t> 14</a:t>
            </a:r>
          </a:p>
          <a:p>
            <a:r>
              <a:rPr lang="pl-PL" dirty="0"/>
              <a:t>UN </a:t>
            </a:r>
            <a:r>
              <a:rPr lang="pl-PL" dirty="0" err="1"/>
              <a:t>Treaties</a:t>
            </a:r>
            <a:r>
              <a:rPr lang="pl-PL" dirty="0"/>
              <a:t> – Universal </a:t>
            </a:r>
            <a:r>
              <a:rPr lang="pl-PL" dirty="0" err="1"/>
              <a:t>Declaration</a:t>
            </a:r>
            <a:r>
              <a:rPr lang="pl-PL" dirty="0"/>
              <a:t> of Human </a:t>
            </a:r>
            <a:r>
              <a:rPr lang="pl-PL" dirty="0" err="1"/>
              <a:t>Rights</a:t>
            </a:r>
            <a:r>
              <a:rPr lang="pl-PL" dirty="0"/>
              <a:t> (1948) – </a:t>
            </a:r>
            <a:r>
              <a:rPr lang="pl-PL" dirty="0" err="1"/>
              <a:t>Article</a:t>
            </a:r>
            <a:r>
              <a:rPr lang="pl-PL" dirty="0"/>
              <a:t> 2</a:t>
            </a:r>
          </a:p>
          <a:p>
            <a:r>
              <a:rPr lang="en-US" dirty="0"/>
              <a:t>International Covenant on Civil and Political Rights</a:t>
            </a:r>
            <a:r>
              <a:rPr lang="pl-PL" dirty="0"/>
              <a:t> (1966) – </a:t>
            </a:r>
            <a:r>
              <a:rPr lang="pl-PL" dirty="0" err="1"/>
              <a:t>Article</a:t>
            </a:r>
            <a:r>
              <a:rPr lang="pl-PL" dirty="0"/>
              <a:t> 2 etc.</a:t>
            </a:r>
          </a:p>
          <a:p>
            <a:r>
              <a:rPr lang="pl-PL" dirty="0"/>
              <a:t>Framework </a:t>
            </a:r>
            <a:r>
              <a:rPr lang="pl-PL" dirty="0" err="1"/>
              <a:t>Convention</a:t>
            </a:r>
            <a:r>
              <a:rPr lang="pl-PL" dirty="0"/>
              <a:t> for the </a:t>
            </a:r>
            <a:r>
              <a:rPr lang="pl-PL" dirty="0" err="1"/>
              <a:t>Protection</a:t>
            </a:r>
            <a:r>
              <a:rPr lang="pl-PL" dirty="0"/>
              <a:t> of </a:t>
            </a:r>
            <a:r>
              <a:rPr lang="pl-PL" dirty="0" err="1"/>
              <a:t>National</a:t>
            </a:r>
            <a:r>
              <a:rPr lang="pl-PL" dirty="0"/>
              <a:t> </a:t>
            </a:r>
            <a:r>
              <a:rPr lang="pl-PL" dirty="0" err="1"/>
              <a:t>Minorities</a:t>
            </a:r>
            <a:r>
              <a:rPr lang="pl-PL" dirty="0"/>
              <a:t> (1995) – </a:t>
            </a:r>
            <a:r>
              <a:rPr lang="pl-PL" dirty="0" err="1"/>
              <a:t>Article</a:t>
            </a:r>
            <a:r>
              <a:rPr lang="pl-PL" dirty="0"/>
              <a:t> 4</a:t>
            </a:r>
          </a:p>
          <a:p>
            <a:endParaRPr lang="en-US" dirty="0"/>
          </a:p>
          <a:p>
            <a:endParaRPr lang="en-US" dirty="0"/>
          </a:p>
        </p:txBody>
      </p:sp>
    </p:spTree>
    <p:extLst>
      <p:ext uri="{BB962C8B-B14F-4D97-AF65-F5344CB8AC3E}">
        <p14:creationId xmlns:p14="http://schemas.microsoft.com/office/powerpoint/2010/main" val="168849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D12E7-4AF8-4697-9186-2FE00BB7D845}"/>
              </a:ext>
            </a:extLst>
          </p:cNvPr>
          <p:cNvSpPr>
            <a:spLocks noGrp="1"/>
          </p:cNvSpPr>
          <p:nvPr>
            <p:ph type="title"/>
          </p:nvPr>
        </p:nvSpPr>
        <p:spPr/>
        <p:txBody>
          <a:bodyPr/>
          <a:lstStyle/>
          <a:p>
            <a:r>
              <a:rPr lang="pl-PL" dirty="0" err="1"/>
              <a:t>Related</a:t>
            </a:r>
            <a:r>
              <a:rPr lang="pl-PL" dirty="0"/>
              <a:t> </a:t>
            </a:r>
            <a:r>
              <a:rPr lang="pl-PL" dirty="0" err="1"/>
              <a:t>case</a:t>
            </a:r>
            <a:r>
              <a:rPr lang="pl-PL" dirty="0"/>
              <a:t>-law</a:t>
            </a:r>
            <a:endParaRPr lang="en-US" dirty="0"/>
          </a:p>
        </p:txBody>
      </p:sp>
      <p:sp>
        <p:nvSpPr>
          <p:cNvPr id="3" name="Content Placeholder 2">
            <a:extLst>
              <a:ext uri="{FF2B5EF4-FFF2-40B4-BE49-F238E27FC236}">
                <a16:creationId xmlns:a16="http://schemas.microsoft.com/office/drawing/2014/main" id="{94DE6AC3-D467-47CE-9EB4-04EAC2AA075D}"/>
              </a:ext>
            </a:extLst>
          </p:cNvPr>
          <p:cNvSpPr>
            <a:spLocks noGrp="1"/>
          </p:cNvSpPr>
          <p:nvPr>
            <p:ph idx="1"/>
          </p:nvPr>
        </p:nvSpPr>
        <p:spPr/>
        <p:txBody>
          <a:bodyPr>
            <a:normAutofit fontScale="70000" lnSpcReduction="20000"/>
          </a:bodyPr>
          <a:lstStyle/>
          <a:p>
            <a:r>
              <a:rPr lang="en-US" b="1" dirty="0"/>
              <a:t>CJEU - C-122/15</a:t>
            </a:r>
            <a:r>
              <a:rPr lang="pl-PL" b="1" dirty="0"/>
              <a:t>, </a:t>
            </a:r>
            <a:r>
              <a:rPr lang="en-US" i="1" dirty="0"/>
              <a:t>02/06/2016</a:t>
            </a:r>
            <a:r>
              <a:rPr lang="pl-PL" i="1" dirty="0"/>
              <a:t> (non-</a:t>
            </a:r>
            <a:r>
              <a:rPr lang="pl-PL" i="1" dirty="0" err="1"/>
              <a:t>discrimination</a:t>
            </a:r>
            <a:r>
              <a:rPr lang="pl-PL" i="1" dirty="0"/>
              <a:t> on the </a:t>
            </a:r>
            <a:r>
              <a:rPr lang="pl-PL" i="1" dirty="0" err="1"/>
              <a:t>grounds</a:t>
            </a:r>
            <a:r>
              <a:rPr lang="pl-PL" i="1" dirty="0"/>
              <a:t> of </a:t>
            </a:r>
            <a:r>
              <a:rPr lang="pl-PL" i="1" dirty="0" err="1"/>
              <a:t>age</a:t>
            </a:r>
            <a:r>
              <a:rPr lang="pl-PL" i="1" dirty="0"/>
              <a:t>)</a:t>
            </a:r>
          </a:p>
          <a:p>
            <a:r>
              <a:rPr lang="en-US" dirty="0"/>
              <a:t>As regards, more specifically, the provisions of the Charter which the referring court asks the Court to interpret, suffice it to point out that, according to Article 51(1) of the Charter, its provisions are addressed to the Member States only when they are implementing EU law.</a:t>
            </a:r>
          </a:p>
          <a:p>
            <a:r>
              <a:rPr lang="en-US" dirty="0"/>
              <a:t>It is common ground that Law 1992/1535 does not implement any provision of European Union law and no directive on taxation is applicable in the situation at issue in the main proceedings. Furthermore, as is clear from paragraph 27 of the present judgment, the dispute in the main proceedings does not fall within the scope of Directive 2000/78. Therefore, the provisions of the Charter the interpretation of which is sought by the present request for a preliminary ruling cannot be successfully relied on in the context of that dispute.</a:t>
            </a:r>
          </a:p>
          <a:p>
            <a:r>
              <a:rPr lang="en-US" dirty="0"/>
              <a:t>Having regard to the foregoing considerations, the answer to the first question is that Article 3(1)(c) of Directive 2000/78 must be interpreted as meaning that national legislation, such as that at issue in the main proceedings, relating to a supplementary tax on pension income, does not fall within the substantive scope of that directive nor, therefore, is it covered by Article 21(1) of the Charter.</a:t>
            </a:r>
          </a:p>
          <a:p>
            <a:endParaRPr lang="en-US" b="1" dirty="0"/>
          </a:p>
          <a:p>
            <a:endParaRPr lang="en-US" dirty="0"/>
          </a:p>
        </p:txBody>
      </p:sp>
    </p:spTree>
    <p:extLst>
      <p:ext uri="{BB962C8B-B14F-4D97-AF65-F5344CB8AC3E}">
        <p14:creationId xmlns:p14="http://schemas.microsoft.com/office/powerpoint/2010/main" val="29583077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767DC-0EF2-4606-ACA0-D2F65D859DBC}"/>
              </a:ext>
            </a:extLst>
          </p:cNvPr>
          <p:cNvSpPr>
            <a:spLocks noGrp="1"/>
          </p:cNvSpPr>
          <p:nvPr>
            <p:ph type="title"/>
          </p:nvPr>
        </p:nvSpPr>
        <p:spPr/>
        <p:txBody>
          <a:bodyPr>
            <a:normAutofit fontScale="90000"/>
          </a:bodyPr>
          <a:lstStyle/>
          <a:p>
            <a:r>
              <a:rPr lang="lt-LT" sz="2700" b="1" dirty="0"/>
              <a:t>CJEU - C 391/09 / </a:t>
            </a:r>
            <a:r>
              <a:rPr lang="lt-LT" sz="2700" b="1" dirty="0" err="1"/>
              <a:t>Judgment</a:t>
            </a:r>
            <a:r>
              <a:rPr lang="lt-LT" sz="2700" dirty="0" err="1"/>
              <a:t>Malgožata</a:t>
            </a:r>
            <a:r>
              <a:rPr lang="lt-LT" sz="2700" dirty="0"/>
              <a:t> </a:t>
            </a:r>
            <a:r>
              <a:rPr lang="lt-LT" sz="2700" dirty="0" err="1"/>
              <a:t>Runevič-Vardyn</a:t>
            </a:r>
            <a:r>
              <a:rPr lang="lt-LT" sz="2700" dirty="0"/>
              <a:t>, </a:t>
            </a:r>
            <a:r>
              <a:rPr lang="lt-LT" sz="2700" dirty="0" err="1"/>
              <a:t>Łukasz</a:t>
            </a:r>
            <a:r>
              <a:rPr lang="lt-LT" sz="2700" dirty="0"/>
              <a:t> </a:t>
            </a:r>
            <a:r>
              <a:rPr lang="lt-LT" sz="2700" dirty="0" err="1"/>
              <a:t>Paweł</a:t>
            </a:r>
            <a:r>
              <a:rPr lang="lt-LT" sz="2700" dirty="0"/>
              <a:t> </a:t>
            </a:r>
            <a:r>
              <a:rPr lang="lt-LT" sz="2700" dirty="0" err="1"/>
              <a:t>Wardyn</a:t>
            </a:r>
            <a:r>
              <a:rPr lang="lt-LT" sz="2700" dirty="0"/>
              <a:t> v Vilniaus miesto savivaldybės administracija, Lietuvos Respublikos teisingumo ministerija, Valstybinė lietuvių kalbos komisija, Vilniaus miesto savivaldybės administracijos Teisės departamento Civilinės metrikacijos skyrius</a:t>
            </a:r>
            <a:br>
              <a:rPr lang="lt-LT" sz="2700" b="1" dirty="0"/>
            </a:br>
            <a:endParaRPr lang="en-US" sz="2700" dirty="0"/>
          </a:p>
        </p:txBody>
      </p:sp>
      <p:sp>
        <p:nvSpPr>
          <p:cNvPr id="3" name="Content Placeholder 2">
            <a:extLst>
              <a:ext uri="{FF2B5EF4-FFF2-40B4-BE49-F238E27FC236}">
                <a16:creationId xmlns:a16="http://schemas.microsoft.com/office/drawing/2014/main" id="{E767CA4B-D6B1-431B-8E86-856EDAFA7A2D}"/>
              </a:ext>
            </a:extLst>
          </p:cNvPr>
          <p:cNvSpPr>
            <a:spLocks noGrp="1"/>
          </p:cNvSpPr>
          <p:nvPr>
            <p:ph idx="1"/>
          </p:nvPr>
        </p:nvSpPr>
        <p:spPr>
          <a:xfrm>
            <a:off x="838200" y="1825624"/>
            <a:ext cx="10515600" cy="4803775"/>
          </a:xfrm>
        </p:spPr>
        <p:txBody>
          <a:bodyPr>
            <a:normAutofit fontScale="62500" lnSpcReduction="20000"/>
          </a:bodyPr>
          <a:lstStyle/>
          <a:p>
            <a:r>
              <a:rPr lang="en-US" dirty="0"/>
              <a:t>Article 21 TFEU must be interpreted as:</a:t>
            </a:r>
          </a:p>
          <a:p>
            <a:pPr algn="just"/>
            <a:r>
              <a:rPr lang="en-US" dirty="0"/>
              <a:t>not precluding the competent authorities of a Member State from refusing, pursuant to national rules which provide that a person’s surnames and forenames may be entered on the certificates of civil status of that State only in a form which complies with the rules governing the spelling of the official national language, to amend, on the birth certificate and marriage certificate of one of its nationals, the surname and forename of that person in accordance with the spelling rules of another Member State;</a:t>
            </a:r>
          </a:p>
          <a:p>
            <a:pPr algn="just"/>
            <a:r>
              <a:rPr lang="en-US" dirty="0"/>
              <a:t>not precluding the competent authorities of a Member State from refusing, in circumstances such as those at issue in the main proceedings and pursuant to those same rules, to amend the joint surname of a married couple who are citizens of the Union, as it appears on the certificates of civil status issued by the Member State of origin of one of those citizens, in a form which complies with the spelling rules of that latter State, on condition that that refusal does not give rise, for those Union citizens, to serious inconvenience at administrative, professional and private levels, this being a matter which it is for the national court to decide. If that proves to be the case, it is also for that court to determine whether the refusal to make the amendment is necessary for the protection of the interests which the national rules are designed to secure and is proportionate to the legitimate aim pursued;</a:t>
            </a:r>
          </a:p>
          <a:p>
            <a:pPr algn="just"/>
            <a:r>
              <a:rPr lang="en-US" dirty="0"/>
              <a:t>not precluding the competent authorities of a Member State from refusing, in circumstances such as those at issue in the main proceedings and pursuant to those same rules, to amend the marriage certificate of a citizen of the Union who is a national of another Member State in such a way that the forenames of that citizen are entered on that certificate with diacritical marks as they were entered on the certificates of civil status issued by his Member State of origin and in a form which complies with the rules governing the spelling of the official national language of that latter State.</a:t>
            </a:r>
          </a:p>
        </p:txBody>
      </p:sp>
    </p:spTree>
    <p:extLst>
      <p:ext uri="{BB962C8B-B14F-4D97-AF65-F5344CB8AC3E}">
        <p14:creationId xmlns:p14="http://schemas.microsoft.com/office/powerpoint/2010/main" val="40307454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D0FFB-3873-4E43-876F-3598DEEFA75B}"/>
              </a:ext>
            </a:extLst>
          </p:cNvPr>
          <p:cNvSpPr>
            <a:spLocks noGrp="1"/>
          </p:cNvSpPr>
          <p:nvPr>
            <p:ph type="title"/>
          </p:nvPr>
        </p:nvSpPr>
        <p:spPr/>
        <p:txBody>
          <a:bodyPr/>
          <a:lstStyle/>
          <a:p>
            <a:r>
              <a:rPr lang="pl-PL" dirty="0" err="1"/>
              <a:t>Secondary</a:t>
            </a:r>
            <a:r>
              <a:rPr lang="pl-PL" dirty="0"/>
              <a:t> law </a:t>
            </a:r>
            <a:endParaRPr lang="en-US" dirty="0"/>
          </a:p>
        </p:txBody>
      </p:sp>
      <p:sp>
        <p:nvSpPr>
          <p:cNvPr id="3" name="Content Placeholder 2">
            <a:extLst>
              <a:ext uri="{FF2B5EF4-FFF2-40B4-BE49-F238E27FC236}">
                <a16:creationId xmlns:a16="http://schemas.microsoft.com/office/drawing/2014/main" id="{754AED59-4BC9-49D2-9ADD-0A759AB5AC42}"/>
              </a:ext>
            </a:extLst>
          </p:cNvPr>
          <p:cNvSpPr>
            <a:spLocks noGrp="1"/>
          </p:cNvSpPr>
          <p:nvPr>
            <p:ph idx="1"/>
          </p:nvPr>
        </p:nvSpPr>
        <p:spPr/>
        <p:txBody>
          <a:bodyPr/>
          <a:lstStyle/>
          <a:p>
            <a:r>
              <a:rPr lang="pl-PL" dirty="0"/>
              <a:t>The </a:t>
            </a:r>
            <a:r>
              <a:rPr lang="pl-PL" dirty="0" err="1"/>
              <a:t>Equality</a:t>
            </a:r>
            <a:r>
              <a:rPr lang="pl-PL" dirty="0"/>
              <a:t> </a:t>
            </a:r>
            <a:r>
              <a:rPr lang="pl-PL" dirty="0" err="1"/>
              <a:t>Directives</a:t>
            </a:r>
            <a:r>
              <a:rPr lang="pl-PL" dirty="0"/>
              <a:t> </a:t>
            </a:r>
          </a:p>
          <a:p>
            <a:r>
              <a:rPr lang="pl-PL" dirty="0"/>
              <a:t>The Framework </a:t>
            </a:r>
            <a:r>
              <a:rPr lang="pl-PL" dirty="0" err="1"/>
              <a:t>Decision</a:t>
            </a:r>
            <a:r>
              <a:rPr lang="pl-PL" dirty="0"/>
              <a:t> on </a:t>
            </a:r>
            <a:r>
              <a:rPr lang="pl-PL" dirty="0" err="1"/>
              <a:t>combating</a:t>
            </a:r>
            <a:r>
              <a:rPr lang="pl-PL" dirty="0"/>
              <a:t> </a:t>
            </a:r>
            <a:r>
              <a:rPr lang="pl-PL" dirty="0" err="1"/>
              <a:t>certain</a:t>
            </a:r>
            <a:r>
              <a:rPr lang="pl-PL" dirty="0"/>
              <a:t> </a:t>
            </a:r>
            <a:r>
              <a:rPr lang="pl-PL" dirty="0" err="1"/>
              <a:t>forms</a:t>
            </a:r>
            <a:r>
              <a:rPr lang="pl-PL" dirty="0"/>
              <a:t> and </a:t>
            </a:r>
            <a:r>
              <a:rPr lang="pl-PL" dirty="0" err="1"/>
              <a:t>expressions</a:t>
            </a:r>
            <a:r>
              <a:rPr lang="pl-PL" dirty="0"/>
              <a:t> of </a:t>
            </a:r>
            <a:r>
              <a:rPr lang="pl-PL" dirty="0" err="1"/>
              <a:t>racism</a:t>
            </a:r>
            <a:r>
              <a:rPr lang="pl-PL" dirty="0"/>
              <a:t> and </a:t>
            </a:r>
            <a:r>
              <a:rPr lang="pl-PL" dirty="0" err="1"/>
              <a:t>xenophobia</a:t>
            </a:r>
            <a:r>
              <a:rPr lang="pl-PL" dirty="0"/>
              <a:t> by </a:t>
            </a:r>
            <a:r>
              <a:rPr lang="pl-PL" dirty="0" err="1"/>
              <a:t>means</a:t>
            </a:r>
            <a:r>
              <a:rPr lang="pl-PL" dirty="0"/>
              <a:t> of </a:t>
            </a:r>
            <a:r>
              <a:rPr lang="pl-PL" dirty="0" err="1"/>
              <a:t>criminal</a:t>
            </a:r>
            <a:r>
              <a:rPr lang="pl-PL" dirty="0"/>
              <a:t> law</a:t>
            </a:r>
            <a:endParaRPr lang="en-US" dirty="0"/>
          </a:p>
        </p:txBody>
      </p:sp>
    </p:spTree>
    <p:extLst>
      <p:ext uri="{BB962C8B-B14F-4D97-AF65-F5344CB8AC3E}">
        <p14:creationId xmlns:p14="http://schemas.microsoft.com/office/powerpoint/2010/main" val="3536777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Plan</a:t>
            </a:r>
            <a:endParaRPr lang="lt-LT" dirty="0"/>
          </a:p>
        </p:txBody>
      </p:sp>
      <p:sp>
        <p:nvSpPr>
          <p:cNvPr id="3" name="Content Placeholder 2"/>
          <p:cNvSpPr>
            <a:spLocks noGrp="1"/>
          </p:cNvSpPr>
          <p:nvPr>
            <p:ph idx="1"/>
          </p:nvPr>
        </p:nvSpPr>
        <p:spPr>
          <a:xfrm>
            <a:off x="1939212" y="2133536"/>
            <a:ext cx="10515600" cy="4351338"/>
          </a:xfrm>
        </p:spPr>
        <p:txBody>
          <a:bodyPr/>
          <a:lstStyle/>
          <a:p>
            <a:pPr marL="0" indent="0">
              <a:buNone/>
            </a:pPr>
            <a:r>
              <a:rPr lang="pl-PL" dirty="0"/>
              <a:t>1. </a:t>
            </a:r>
            <a:r>
              <a:rPr lang="pl-PL" dirty="0" err="1"/>
              <a:t>Introduction</a:t>
            </a:r>
            <a:r>
              <a:rPr lang="pl-PL" dirty="0"/>
              <a:t>. </a:t>
            </a:r>
            <a:r>
              <a:rPr lang="lt-LT" dirty="0" err="1"/>
              <a:t>Provisions</a:t>
            </a:r>
            <a:r>
              <a:rPr lang="lt-LT" dirty="0"/>
              <a:t> </a:t>
            </a:r>
            <a:r>
              <a:rPr lang="lt-LT" dirty="0" err="1"/>
              <a:t>of</a:t>
            </a:r>
            <a:r>
              <a:rPr lang="lt-LT" dirty="0"/>
              <a:t> </a:t>
            </a:r>
            <a:r>
              <a:rPr lang="lt-LT" dirty="0" err="1"/>
              <a:t>the</a:t>
            </a:r>
            <a:r>
              <a:rPr lang="lt-LT" dirty="0"/>
              <a:t> </a:t>
            </a:r>
            <a:r>
              <a:rPr lang="lt-LT" dirty="0" err="1"/>
              <a:t>Treaties</a:t>
            </a:r>
            <a:br>
              <a:rPr lang="lt-LT" dirty="0"/>
            </a:br>
            <a:r>
              <a:rPr lang="lt-LT" dirty="0"/>
              <a:t>2. </a:t>
            </a:r>
            <a:r>
              <a:rPr lang="lt-LT" dirty="0" err="1"/>
              <a:t>The</a:t>
            </a:r>
            <a:r>
              <a:rPr lang="lt-LT" dirty="0"/>
              <a:t> </a:t>
            </a:r>
            <a:r>
              <a:rPr lang="lt-LT" dirty="0" err="1"/>
              <a:t>Charter</a:t>
            </a:r>
            <a:r>
              <a:rPr lang="lt-LT" dirty="0"/>
              <a:t> </a:t>
            </a:r>
            <a:r>
              <a:rPr lang="lt-LT" dirty="0" err="1"/>
              <a:t>of</a:t>
            </a:r>
            <a:r>
              <a:rPr lang="lt-LT" dirty="0"/>
              <a:t> </a:t>
            </a:r>
            <a:r>
              <a:rPr lang="lt-LT" dirty="0" err="1"/>
              <a:t>Fundamental</a:t>
            </a:r>
            <a:r>
              <a:rPr lang="lt-LT" dirty="0"/>
              <a:t> </a:t>
            </a:r>
            <a:r>
              <a:rPr lang="lt-LT" dirty="0" err="1"/>
              <a:t>Rights</a:t>
            </a:r>
            <a:r>
              <a:rPr lang="lt-LT" dirty="0"/>
              <a:t> </a:t>
            </a:r>
            <a:r>
              <a:rPr lang="lt-LT" dirty="0" err="1"/>
              <a:t>of</a:t>
            </a:r>
            <a:r>
              <a:rPr lang="lt-LT" dirty="0"/>
              <a:t> </a:t>
            </a:r>
            <a:r>
              <a:rPr lang="lt-LT" dirty="0" err="1"/>
              <a:t>the</a:t>
            </a:r>
            <a:r>
              <a:rPr lang="lt-LT" dirty="0"/>
              <a:t> </a:t>
            </a:r>
            <a:r>
              <a:rPr lang="lt-LT" dirty="0" err="1"/>
              <a:t>European</a:t>
            </a:r>
            <a:r>
              <a:rPr lang="lt-LT" dirty="0"/>
              <a:t> </a:t>
            </a:r>
            <a:r>
              <a:rPr lang="lt-LT" dirty="0" err="1"/>
              <a:t>Union</a:t>
            </a:r>
            <a:br>
              <a:rPr lang="lt-LT" dirty="0"/>
            </a:br>
            <a:r>
              <a:rPr lang="lt-LT" dirty="0"/>
              <a:t>3. </a:t>
            </a:r>
            <a:r>
              <a:rPr lang="pl-PL" dirty="0" err="1"/>
              <a:t>Provisions</a:t>
            </a:r>
            <a:r>
              <a:rPr lang="pl-PL" dirty="0"/>
              <a:t> of the EU </a:t>
            </a:r>
            <a:r>
              <a:rPr lang="pl-PL" dirty="0" err="1"/>
              <a:t>secondary</a:t>
            </a:r>
            <a:r>
              <a:rPr lang="pl-PL" dirty="0"/>
              <a:t> law</a:t>
            </a:r>
          </a:p>
          <a:p>
            <a:pPr marL="0" indent="0">
              <a:buNone/>
            </a:pPr>
            <a:r>
              <a:rPr lang="pl-PL" dirty="0"/>
              <a:t>4. </a:t>
            </a:r>
            <a:r>
              <a:rPr lang="pl-PL" dirty="0" err="1"/>
              <a:t>Selected</a:t>
            </a:r>
            <a:r>
              <a:rPr lang="pl-PL" dirty="0"/>
              <a:t> policy </a:t>
            </a:r>
            <a:r>
              <a:rPr lang="pl-PL" dirty="0" err="1"/>
              <a:t>initiatives</a:t>
            </a:r>
            <a:r>
              <a:rPr lang="pl-PL" dirty="0"/>
              <a:t> </a:t>
            </a:r>
            <a:r>
              <a:rPr lang="pl-PL" dirty="0" err="1"/>
              <a:t>at</a:t>
            </a:r>
            <a:r>
              <a:rPr lang="pl-PL" dirty="0"/>
              <a:t> EU </a:t>
            </a:r>
            <a:r>
              <a:rPr lang="pl-PL" dirty="0" err="1"/>
              <a:t>level</a:t>
            </a:r>
            <a:r>
              <a:rPr lang="pl-PL" dirty="0"/>
              <a:t> </a:t>
            </a:r>
            <a:br>
              <a:rPr lang="lt-LT" dirty="0"/>
            </a:br>
            <a:r>
              <a:rPr lang="pl-PL" dirty="0"/>
              <a:t>5</a:t>
            </a:r>
            <a:r>
              <a:rPr lang="lt-LT" dirty="0"/>
              <a:t>. </a:t>
            </a:r>
            <a:r>
              <a:rPr lang="lt-LT" dirty="0" err="1"/>
              <a:t>The</a:t>
            </a:r>
            <a:r>
              <a:rPr lang="lt-LT" dirty="0"/>
              <a:t> </a:t>
            </a:r>
            <a:r>
              <a:rPr lang="lt-LT" dirty="0" err="1"/>
              <a:t>European</a:t>
            </a:r>
            <a:r>
              <a:rPr lang="lt-LT" dirty="0"/>
              <a:t> </a:t>
            </a:r>
            <a:r>
              <a:rPr lang="lt-LT" dirty="0" err="1"/>
              <a:t>Parliament's</a:t>
            </a:r>
            <a:r>
              <a:rPr lang="lt-LT" dirty="0"/>
              <a:t> </a:t>
            </a:r>
            <a:r>
              <a:rPr lang="lt-LT" dirty="0" err="1"/>
              <a:t>Committee</a:t>
            </a:r>
            <a:r>
              <a:rPr lang="lt-LT" dirty="0"/>
              <a:t> </a:t>
            </a:r>
            <a:r>
              <a:rPr lang="lt-LT" dirty="0" err="1"/>
              <a:t>on</a:t>
            </a:r>
            <a:r>
              <a:rPr lang="lt-LT" dirty="0"/>
              <a:t> </a:t>
            </a:r>
            <a:r>
              <a:rPr lang="lt-LT" dirty="0" err="1"/>
              <a:t>Petitions</a:t>
            </a:r>
            <a:r>
              <a:rPr lang="lt-LT" dirty="0"/>
              <a:t> (PETI)</a:t>
            </a:r>
          </a:p>
        </p:txBody>
      </p:sp>
    </p:spTree>
    <p:extLst>
      <p:ext uri="{BB962C8B-B14F-4D97-AF65-F5344CB8AC3E}">
        <p14:creationId xmlns:p14="http://schemas.microsoft.com/office/powerpoint/2010/main" val="19628320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86265-E51B-47EB-8169-FA261965D74A}"/>
              </a:ext>
            </a:extLst>
          </p:cNvPr>
          <p:cNvSpPr>
            <a:spLocks noGrp="1"/>
          </p:cNvSpPr>
          <p:nvPr>
            <p:ph type="title"/>
          </p:nvPr>
        </p:nvSpPr>
        <p:spPr>
          <a:xfrm>
            <a:off x="838200" y="365126"/>
            <a:ext cx="10515600" cy="988890"/>
          </a:xfrm>
        </p:spPr>
        <p:txBody>
          <a:bodyPr/>
          <a:lstStyle/>
          <a:p>
            <a:r>
              <a:rPr lang="pl-PL" dirty="0" err="1"/>
              <a:t>Directives</a:t>
            </a:r>
            <a:endParaRPr lang="en-US" dirty="0"/>
          </a:p>
        </p:txBody>
      </p:sp>
      <p:sp>
        <p:nvSpPr>
          <p:cNvPr id="3" name="Content Placeholder 2">
            <a:extLst>
              <a:ext uri="{FF2B5EF4-FFF2-40B4-BE49-F238E27FC236}">
                <a16:creationId xmlns:a16="http://schemas.microsoft.com/office/drawing/2014/main" id="{FA36633C-A23A-44BA-B5A6-DB886D19F854}"/>
              </a:ext>
            </a:extLst>
          </p:cNvPr>
          <p:cNvSpPr>
            <a:spLocks noGrp="1"/>
          </p:cNvSpPr>
          <p:nvPr>
            <p:ph idx="1"/>
          </p:nvPr>
        </p:nvSpPr>
        <p:spPr>
          <a:xfrm>
            <a:off x="838200" y="1354016"/>
            <a:ext cx="10515600" cy="4822947"/>
          </a:xfrm>
        </p:spPr>
        <p:txBody>
          <a:bodyPr>
            <a:normAutofit fontScale="85000" lnSpcReduction="20000"/>
          </a:bodyPr>
          <a:lstStyle/>
          <a:p>
            <a:r>
              <a:rPr lang="en-US" dirty="0"/>
              <a:t>Council Directive 2000/43/EC of 29 June 2000 implementing the principle of equal treatment between persons irrespective of racial or ethnic origin</a:t>
            </a:r>
            <a:r>
              <a:rPr lang="pl-PL" dirty="0"/>
              <a:t> (the </a:t>
            </a:r>
            <a:r>
              <a:rPr lang="pl-PL" dirty="0" err="1"/>
              <a:t>Racial</a:t>
            </a:r>
            <a:r>
              <a:rPr lang="pl-PL" dirty="0"/>
              <a:t> </a:t>
            </a:r>
            <a:r>
              <a:rPr lang="pl-PL" dirty="0" err="1"/>
              <a:t>Equality</a:t>
            </a:r>
            <a:r>
              <a:rPr lang="pl-PL" dirty="0"/>
              <a:t> Directive)</a:t>
            </a:r>
          </a:p>
          <a:p>
            <a:r>
              <a:rPr lang="en-US" dirty="0"/>
              <a:t>Council Directive </a:t>
            </a:r>
            <a:r>
              <a:rPr lang="en-US" dirty="0">
                <a:hlinkClick r:id="rId2"/>
              </a:rPr>
              <a:t>2000/78/EC</a:t>
            </a:r>
            <a:r>
              <a:rPr lang="en-US" dirty="0"/>
              <a:t> of 27 November 2000 establishing a general framework for equal treatment in employment and occupation.</a:t>
            </a:r>
            <a:r>
              <a:rPr lang="pl-PL" dirty="0"/>
              <a:t> (the </a:t>
            </a:r>
            <a:r>
              <a:rPr lang="pl-PL" dirty="0" err="1"/>
              <a:t>Equal</a:t>
            </a:r>
            <a:r>
              <a:rPr lang="pl-PL" dirty="0"/>
              <a:t> </a:t>
            </a:r>
            <a:r>
              <a:rPr lang="pl-PL" dirty="0" err="1"/>
              <a:t>Treatment</a:t>
            </a:r>
            <a:r>
              <a:rPr lang="pl-PL" dirty="0"/>
              <a:t> Directive)</a:t>
            </a:r>
          </a:p>
          <a:p>
            <a:r>
              <a:rPr lang="en-US" dirty="0"/>
              <a:t>Directive 2004/38/EC of the European Parliament and of the Council of 29 April 2004 on the right of citizens of the Union and their family members to move and reside freely within the territory of the Member States amending Regulation (EEC) No 1612/68 and repealing Directives 64/221/EEC, 68/360/EEC, 72/194/EEC, 73/148/EEC, 75/34/EEC, 75/35/EEC, 90/364/EEC, 90/365/EEC and 93/96/EEC (Text with EEA relevance)</a:t>
            </a:r>
            <a:r>
              <a:rPr lang="pl-PL" dirty="0"/>
              <a:t> (the </a:t>
            </a:r>
            <a:r>
              <a:rPr lang="pl-PL" dirty="0" err="1"/>
              <a:t>Citizens</a:t>
            </a:r>
            <a:r>
              <a:rPr lang="pl-PL" dirty="0"/>
              <a:t>’ </a:t>
            </a:r>
            <a:r>
              <a:rPr lang="pl-PL" dirty="0" err="1"/>
              <a:t>Rights</a:t>
            </a:r>
            <a:r>
              <a:rPr lang="pl-PL" dirty="0"/>
              <a:t> Directive)</a:t>
            </a:r>
          </a:p>
          <a:p>
            <a:r>
              <a:rPr lang="en-US" dirty="0"/>
              <a:t>Council Directive 2003/109/EC of 25 November 2003 concerning the status of third-country nationals who are long-term residents</a:t>
            </a:r>
            <a:r>
              <a:rPr lang="pl-PL" dirty="0"/>
              <a:t> (the </a:t>
            </a:r>
            <a:r>
              <a:rPr lang="pl-PL" dirty="0" err="1"/>
              <a:t>Long</a:t>
            </a:r>
            <a:r>
              <a:rPr lang="pl-PL" dirty="0"/>
              <a:t>-term </a:t>
            </a:r>
            <a:r>
              <a:rPr lang="pl-PL" dirty="0" err="1"/>
              <a:t>Residents</a:t>
            </a:r>
            <a:r>
              <a:rPr lang="pl-PL" dirty="0"/>
              <a:t>’ Directive)</a:t>
            </a:r>
            <a:endParaRPr lang="en-US" dirty="0"/>
          </a:p>
        </p:txBody>
      </p:sp>
    </p:spTree>
    <p:extLst>
      <p:ext uri="{BB962C8B-B14F-4D97-AF65-F5344CB8AC3E}">
        <p14:creationId xmlns:p14="http://schemas.microsoft.com/office/powerpoint/2010/main" val="547427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F1B11-A49D-4518-909A-4EB8D236173F}"/>
              </a:ext>
            </a:extLst>
          </p:cNvPr>
          <p:cNvSpPr>
            <a:spLocks noGrp="1"/>
          </p:cNvSpPr>
          <p:nvPr>
            <p:ph type="title"/>
          </p:nvPr>
        </p:nvSpPr>
        <p:spPr/>
        <p:txBody>
          <a:bodyPr/>
          <a:lstStyle/>
          <a:p>
            <a:r>
              <a:rPr lang="pl-PL" dirty="0"/>
              <a:t>The </a:t>
            </a:r>
            <a:r>
              <a:rPr lang="pl-PL" dirty="0" err="1"/>
              <a:t>Racial</a:t>
            </a:r>
            <a:r>
              <a:rPr lang="pl-PL" dirty="0"/>
              <a:t> </a:t>
            </a:r>
            <a:r>
              <a:rPr lang="pl-PL" dirty="0" err="1"/>
              <a:t>Equality</a:t>
            </a:r>
            <a:r>
              <a:rPr lang="pl-PL" dirty="0"/>
              <a:t> Directive</a:t>
            </a:r>
            <a:endParaRPr lang="en-US" dirty="0"/>
          </a:p>
        </p:txBody>
      </p:sp>
      <p:sp>
        <p:nvSpPr>
          <p:cNvPr id="3" name="Content Placeholder 2">
            <a:extLst>
              <a:ext uri="{FF2B5EF4-FFF2-40B4-BE49-F238E27FC236}">
                <a16:creationId xmlns:a16="http://schemas.microsoft.com/office/drawing/2014/main" id="{1953A6F8-7EE7-4AD4-A5A0-DA58EAE483FB}"/>
              </a:ext>
            </a:extLst>
          </p:cNvPr>
          <p:cNvSpPr>
            <a:spLocks noGrp="1"/>
          </p:cNvSpPr>
          <p:nvPr>
            <p:ph idx="1"/>
          </p:nvPr>
        </p:nvSpPr>
        <p:spPr/>
        <p:txBody>
          <a:bodyPr/>
          <a:lstStyle/>
          <a:p>
            <a:r>
              <a:rPr lang="pl-PL" dirty="0" err="1"/>
              <a:t>Prohibition</a:t>
            </a:r>
            <a:r>
              <a:rPr lang="pl-PL" dirty="0"/>
              <a:t> of </a:t>
            </a:r>
            <a:r>
              <a:rPr lang="pl-PL" dirty="0" err="1"/>
              <a:t>both</a:t>
            </a:r>
            <a:r>
              <a:rPr lang="pl-PL" dirty="0"/>
              <a:t> </a:t>
            </a:r>
            <a:r>
              <a:rPr lang="pl-PL" dirty="0" err="1"/>
              <a:t>direct</a:t>
            </a:r>
            <a:r>
              <a:rPr lang="pl-PL" dirty="0"/>
              <a:t> and </a:t>
            </a:r>
            <a:r>
              <a:rPr lang="pl-PL" dirty="0" err="1"/>
              <a:t>indirect</a:t>
            </a:r>
            <a:r>
              <a:rPr lang="pl-PL" dirty="0"/>
              <a:t> </a:t>
            </a:r>
            <a:r>
              <a:rPr lang="pl-PL" dirty="0" err="1"/>
              <a:t>discrimination</a:t>
            </a:r>
            <a:r>
              <a:rPr lang="pl-PL" dirty="0"/>
              <a:t> on </a:t>
            </a:r>
            <a:r>
              <a:rPr lang="pl-PL" dirty="0" err="1"/>
              <a:t>grounds</a:t>
            </a:r>
            <a:r>
              <a:rPr lang="pl-PL" dirty="0"/>
              <a:t> of </a:t>
            </a:r>
            <a:r>
              <a:rPr lang="pl-PL" dirty="0" err="1"/>
              <a:t>racial</a:t>
            </a:r>
            <a:r>
              <a:rPr lang="pl-PL" dirty="0"/>
              <a:t> </a:t>
            </a:r>
            <a:r>
              <a:rPr lang="pl-PL" dirty="0" err="1"/>
              <a:t>or</a:t>
            </a:r>
            <a:r>
              <a:rPr lang="pl-PL" dirty="0"/>
              <a:t> </a:t>
            </a:r>
            <a:r>
              <a:rPr lang="pl-PL" dirty="0" err="1"/>
              <a:t>ethnic</a:t>
            </a:r>
            <a:r>
              <a:rPr lang="pl-PL" dirty="0"/>
              <a:t> </a:t>
            </a:r>
            <a:r>
              <a:rPr lang="pl-PL" dirty="0" err="1"/>
              <a:t>groups</a:t>
            </a:r>
            <a:endParaRPr lang="pl-PL" dirty="0"/>
          </a:p>
          <a:p>
            <a:r>
              <a:rPr lang="en-US" dirty="0"/>
              <a:t>Article 8 of the directive requires Member States to allow for the burden of proof to be shared between the claimant and the respondent in cases of discrimination, except in Member States where it is for the court or competent body to investigate the facts. </a:t>
            </a:r>
          </a:p>
        </p:txBody>
      </p:sp>
    </p:spTree>
    <p:extLst>
      <p:ext uri="{BB962C8B-B14F-4D97-AF65-F5344CB8AC3E}">
        <p14:creationId xmlns:p14="http://schemas.microsoft.com/office/powerpoint/2010/main" val="10889081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877E0-2171-48FF-A288-45E60A2F72E6}"/>
              </a:ext>
            </a:extLst>
          </p:cNvPr>
          <p:cNvSpPr>
            <a:spLocks noGrp="1"/>
          </p:cNvSpPr>
          <p:nvPr>
            <p:ph type="title"/>
          </p:nvPr>
        </p:nvSpPr>
        <p:spPr/>
        <p:txBody>
          <a:bodyPr/>
          <a:lstStyle/>
          <a:p>
            <a:r>
              <a:rPr lang="pl-PL" dirty="0"/>
              <a:t>The </a:t>
            </a:r>
            <a:r>
              <a:rPr lang="pl-PL" dirty="0" err="1"/>
              <a:t>Equal</a:t>
            </a:r>
            <a:r>
              <a:rPr lang="pl-PL" dirty="0"/>
              <a:t> </a:t>
            </a:r>
            <a:r>
              <a:rPr lang="pl-PL" dirty="0" err="1"/>
              <a:t>Treatment</a:t>
            </a:r>
            <a:r>
              <a:rPr lang="pl-PL" dirty="0"/>
              <a:t> Directive</a:t>
            </a:r>
            <a:endParaRPr lang="en-US" dirty="0"/>
          </a:p>
        </p:txBody>
      </p:sp>
      <p:sp>
        <p:nvSpPr>
          <p:cNvPr id="3" name="Content Placeholder 2">
            <a:extLst>
              <a:ext uri="{FF2B5EF4-FFF2-40B4-BE49-F238E27FC236}">
                <a16:creationId xmlns:a16="http://schemas.microsoft.com/office/drawing/2014/main" id="{CB5F03A1-4124-42F8-9A89-738026A9048F}"/>
              </a:ext>
            </a:extLst>
          </p:cNvPr>
          <p:cNvSpPr>
            <a:spLocks noGrp="1"/>
          </p:cNvSpPr>
          <p:nvPr>
            <p:ph idx="1"/>
          </p:nvPr>
        </p:nvSpPr>
        <p:spPr/>
        <p:txBody>
          <a:bodyPr/>
          <a:lstStyle/>
          <a:p>
            <a:r>
              <a:rPr lang="pl-PL" dirty="0" err="1"/>
              <a:t>Extensive</a:t>
            </a:r>
            <a:r>
              <a:rPr lang="pl-PL" dirty="0"/>
              <a:t> CJEU </a:t>
            </a:r>
            <a:r>
              <a:rPr lang="pl-PL" dirty="0" err="1"/>
              <a:t>case</a:t>
            </a:r>
            <a:r>
              <a:rPr lang="pl-PL" dirty="0"/>
              <a:t>-law </a:t>
            </a:r>
            <a:r>
              <a:rPr lang="pl-PL" dirty="0" err="1"/>
              <a:t>related</a:t>
            </a:r>
            <a:r>
              <a:rPr lang="pl-PL" dirty="0"/>
              <a:t> to </a:t>
            </a:r>
            <a:r>
              <a:rPr lang="pl-PL" dirty="0" err="1"/>
              <a:t>age</a:t>
            </a:r>
            <a:r>
              <a:rPr lang="pl-PL" dirty="0"/>
              <a:t> and </a:t>
            </a:r>
            <a:r>
              <a:rPr lang="pl-PL" dirty="0" err="1"/>
              <a:t>disability</a:t>
            </a:r>
            <a:endParaRPr lang="pl-PL" dirty="0"/>
          </a:p>
          <a:p>
            <a:r>
              <a:rPr lang="pl-PL" dirty="0" err="1"/>
              <a:t>Eg</a:t>
            </a:r>
            <a:r>
              <a:rPr lang="pl-PL" dirty="0"/>
              <a:t>. C-303/06 Coleman v. </a:t>
            </a:r>
            <a:r>
              <a:rPr lang="pl-PL" dirty="0" err="1"/>
              <a:t>Attridge</a:t>
            </a:r>
            <a:r>
              <a:rPr lang="pl-PL" dirty="0"/>
              <a:t> Law</a:t>
            </a:r>
          </a:p>
          <a:p>
            <a:r>
              <a:rPr lang="pl-PL" dirty="0"/>
              <a:t>C-157/15 </a:t>
            </a:r>
            <a:r>
              <a:rPr lang="pl-PL" dirty="0" err="1"/>
              <a:t>Achibita</a:t>
            </a:r>
            <a:r>
              <a:rPr lang="pl-PL" dirty="0"/>
              <a:t>, 14 March 2017.</a:t>
            </a:r>
          </a:p>
          <a:p>
            <a:endParaRPr lang="pl-PL" dirty="0"/>
          </a:p>
          <a:p>
            <a:endParaRPr lang="en-US" dirty="0"/>
          </a:p>
        </p:txBody>
      </p:sp>
    </p:spTree>
    <p:extLst>
      <p:ext uri="{BB962C8B-B14F-4D97-AF65-F5344CB8AC3E}">
        <p14:creationId xmlns:p14="http://schemas.microsoft.com/office/powerpoint/2010/main" val="29149130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E4477-1F14-4379-87A5-D6BDB0F62444}"/>
              </a:ext>
            </a:extLst>
          </p:cNvPr>
          <p:cNvSpPr>
            <a:spLocks noGrp="1"/>
          </p:cNvSpPr>
          <p:nvPr>
            <p:ph type="title"/>
          </p:nvPr>
        </p:nvSpPr>
        <p:spPr/>
        <p:txBody>
          <a:bodyPr/>
          <a:lstStyle/>
          <a:p>
            <a:r>
              <a:rPr lang="pl-PL" dirty="0" err="1"/>
              <a:t>Citizens</a:t>
            </a:r>
            <a:r>
              <a:rPr lang="pl-PL" dirty="0"/>
              <a:t>’ </a:t>
            </a:r>
            <a:r>
              <a:rPr lang="pl-PL" dirty="0" err="1"/>
              <a:t>Rights</a:t>
            </a:r>
            <a:r>
              <a:rPr lang="pl-PL" dirty="0"/>
              <a:t> Directive </a:t>
            </a:r>
            <a:endParaRPr lang="en-US" dirty="0"/>
          </a:p>
        </p:txBody>
      </p:sp>
      <p:sp>
        <p:nvSpPr>
          <p:cNvPr id="3" name="Content Placeholder 2">
            <a:extLst>
              <a:ext uri="{FF2B5EF4-FFF2-40B4-BE49-F238E27FC236}">
                <a16:creationId xmlns:a16="http://schemas.microsoft.com/office/drawing/2014/main" id="{69842C7C-BF19-4A4B-8160-84A0930C0CFF}"/>
              </a:ext>
            </a:extLst>
          </p:cNvPr>
          <p:cNvSpPr>
            <a:spLocks noGrp="1"/>
          </p:cNvSpPr>
          <p:nvPr>
            <p:ph idx="1"/>
          </p:nvPr>
        </p:nvSpPr>
        <p:spPr>
          <a:xfrm>
            <a:off x="838200" y="1869586"/>
            <a:ext cx="10515600" cy="4351338"/>
          </a:xfrm>
        </p:spPr>
        <p:txBody>
          <a:bodyPr/>
          <a:lstStyle/>
          <a:p>
            <a:r>
              <a:rPr lang="pl-PL" dirty="0"/>
              <a:t>(Preambule 31) </a:t>
            </a:r>
            <a:r>
              <a:rPr lang="en-US" dirty="0"/>
              <a:t>This Directive respects the fundamental rights and freedoms and observes the principles </a:t>
            </a:r>
            <a:r>
              <a:rPr lang="en-US" dirty="0" err="1"/>
              <a:t>recognised</a:t>
            </a:r>
            <a:r>
              <a:rPr lang="en-US" dirty="0"/>
              <a:t> in particular by the Charter of Fundamental Rights of the European Union. In accordance with the prohibition of discrimination contained in the Charter, Member States should implement this Directive without discrimination between the beneficiaries of this Directive on grounds such as sex, race, </a:t>
            </a:r>
            <a:r>
              <a:rPr lang="en-US" dirty="0" err="1"/>
              <a:t>colour</a:t>
            </a:r>
            <a:r>
              <a:rPr lang="en-US" dirty="0"/>
              <a:t>, ethnic or social origin, genetic characteristics, language, religion or beliefs, political or other opinion, membership of an ethnic minority, property, birth, disability, age or sexual orientation,</a:t>
            </a:r>
          </a:p>
        </p:txBody>
      </p:sp>
    </p:spTree>
    <p:extLst>
      <p:ext uri="{BB962C8B-B14F-4D97-AF65-F5344CB8AC3E}">
        <p14:creationId xmlns:p14="http://schemas.microsoft.com/office/powerpoint/2010/main" val="7738156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A66F3-54B9-4D3C-BF78-4E8BD31512D9}"/>
              </a:ext>
            </a:extLst>
          </p:cNvPr>
          <p:cNvSpPr>
            <a:spLocks noGrp="1"/>
          </p:cNvSpPr>
          <p:nvPr>
            <p:ph type="title"/>
          </p:nvPr>
        </p:nvSpPr>
        <p:spPr/>
        <p:txBody>
          <a:bodyPr/>
          <a:lstStyle/>
          <a:p>
            <a:r>
              <a:rPr lang="pl-PL" dirty="0" err="1"/>
              <a:t>Long</a:t>
            </a:r>
            <a:r>
              <a:rPr lang="pl-PL" dirty="0"/>
              <a:t>-term </a:t>
            </a:r>
            <a:r>
              <a:rPr lang="pl-PL" dirty="0" err="1"/>
              <a:t>Residents</a:t>
            </a:r>
            <a:r>
              <a:rPr lang="pl-PL" dirty="0"/>
              <a:t> Directive</a:t>
            </a:r>
            <a:endParaRPr lang="en-US" dirty="0"/>
          </a:p>
        </p:txBody>
      </p:sp>
      <p:sp>
        <p:nvSpPr>
          <p:cNvPr id="3" name="Content Placeholder 2">
            <a:extLst>
              <a:ext uri="{FF2B5EF4-FFF2-40B4-BE49-F238E27FC236}">
                <a16:creationId xmlns:a16="http://schemas.microsoft.com/office/drawing/2014/main" id="{6B7F57E4-E28B-4BE2-8807-03E8900F8373}"/>
              </a:ext>
            </a:extLst>
          </p:cNvPr>
          <p:cNvSpPr>
            <a:spLocks noGrp="1"/>
          </p:cNvSpPr>
          <p:nvPr>
            <p:ph idx="1"/>
          </p:nvPr>
        </p:nvSpPr>
        <p:spPr/>
        <p:txBody>
          <a:bodyPr/>
          <a:lstStyle/>
          <a:p>
            <a:r>
              <a:rPr lang="pl-PL" dirty="0"/>
              <a:t>Preambule</a:t>
            </a:r>
            <a:r>
              <a:rPr lang="en-US" dirty="0"/>
              <a:t>(5) Member States should give effect to the provisions of this Directive without discrimination on the basis of sex, race, </a:t>
            </a:r>
            <a:r>
              <a:rPr lang="en-US" dirty="0" err="1"/>
              <a:t>colour</a:t>
            </a:r>
            <a:r>
              <a:rPr lang="en-US" dirty="0"/>
              <a:t>, ethnic or social origin, genetic characteristics, language, religion or beliefs, political or other opinions, membership of a national minority, fortune, birth, disabilities, age or sexual orientation.</a:t>
            </a:r>
          </a:p>
        </p:txBody>
      </p:sp>
    </p:spTree>
    <p:extLst>
      <p:ext uri="{BB962C8B-B14F-4D97-AF65-F5344CB8AC3E}">
        <p14:creationId xmlns:p14="http://schemas.microsoft.com/office/powerpoint/2010/main" val="2658887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29D26-330F-486D-84E1-6BF502C153F1}"/>
              </a:ext>
            </a:extLst>
          </p:cNvPr>
          <p:cNvSpPr>
            <a:spLocks noGrp="1"/>
          </p:cNvSpPr>
          <p:nvPr>
            <p:ph type="title"/>
          </p:nvPr>
        </p:nvSpPr>
        <p:spPr/>
        <p:txBody>
          <a:bodyPr>
            <a:normAutofit fontScale="90000"/>
          </a:bodyPr>
          <a:lstStyle/>
          <a:p>
            <a:r>
              <a:rPr lang="pl-PL" dirty="0"/>
              <a:t>The Framework </a:t>
            </a:r>
            <a:r>
              <a:rPr lang="pl-PL" dirty="0" err="1"/>
              <a:t>Decision</a:t>
            </a:r>
            <a:r>
              <a:rPr lang="pl-PL" dirty="0"/>
              <a:t> on </a:t>
            </a:r>
            <a:r>
              <a:rPr lang="pl-PL" dirty="0" err="1"/>
              <a:t>combating</a:t>
            </a:r>
            <a:r>
              <a:rPr lang="pl-PL" dirty="0"/>
              <a:t> </a:t>
            </a:r>
            <a:r>
              <a:rPr lang="pl-PL" dirty="0" err="1"/>
              <a:t>certain</a:t>
            </a:r>
            <a:r>
              <a:rPr lang="pl-PL" dirty="0"/>
              <a:t> </a:t>
            </a:r>
            <a:r>
              <a:rPr lang="pl-PL" dirty="0" err="1"/>
              <a:t>forms</a:t>
            </a:r>
            <a:r>
              <a:rPr lang="pl-PL" dirty="0"/>
              <a:t> and </a:t>
            </a:r>
            <a:r>
              <a:rPr lang="pl-PL" dirty="0" err="1"/>
              <a:t>expressions</a:t>
            </a:r>
            <a:r>
              <a:rPr lang="pl-PL" dirty="0"/>
              <a:t> of </a:t>
            </a:r>
            <a:r>
              <a:rPr lang="pl-PL" dirty="0" err="1"/>
              <a:t>racism</a:t>
            </a:r>
            <a:r>
              <a:rPr lang="pl-PL" dirty="0"/>
              <a:t> and </a:t>
            </a:r>
            <a:r>
              <a:rPr lang="pl-PL" dirty="0" err="1"/>
              <a:t>xenophobia</a:t>
            </a:r>
            <a:r>
              <a:rPr lang="pl-PL" dirty="0"/>
              <a:t> by </a:t>
            </a:r>
            <a:r>
              <a:rPr lang="pl-PL" dirty="0" err="1"/>
              <a:t>means</a:t>
            </a:r>
            <a:r>
              <a:rPr lang="pl-PL" dirty="0"/>
              <a:t> of </a:t>
            </a:r>
            <a:r>
              <a:rPr lang="pl-PL" dirty="0" err="1"/>
              <a:t>criminal</a:t>
            </a:r>
            <a:r>
              <a:rPr lang="pl-PL" dirty="0"/>
              <a:t> law</a:t>
            </a:r>
            <a:br>
              <a:rPr lang="en-US" dirty="0"/>
            </a:br>
            <a:endParaRPr lang="en-US" dirty="0"/>
          </a:p>
        </p:txBody>
      </p:sp>
      <p:sp>
        <p:nvSpPr>
          <p:cNvPr id="3" name="Content Placeholder 2">
            <a:extLst>
              <a:ext uri="{FF2B5EF4-FFF2-40B4-BE49-F238E27FC236}">
                <a16:creationId xmlns:a16="http://schemas.microsoft.com/office/drawing/2014/main" id="{8E036333-562E-4FCA-8881-7495DDFE638C}"/>
              </a:ext>
            </a:extLst>
          </p:cNvPr>
          <p:cNvSpPr>
            <a:spLocks noGrp="1"/>
          </p:cNvSpPr>
          <p:nvPr>
            <p:ph idx="1"/>
          </p:nvPr>
        </p:nvSpPr>
        <p:spPr/>
        <p:txBody>
          <a:bodyPr>
            <a:normAutofit lnSpcReduction="10000"/>
          </a:bodyPr>
          <a:lstStyle/>
          <a:p>
            <a:r>
              <a:rPr lang="en-US" dirty="0"/>
              <a:t>The purpose of this Framework Decision is to ensure that certain serious manifestations of racism and xenophobia are punishable by effective, proportionate and dissuasive criminal penalties throughout the European Union (EU). Furthermore, it aims to improve and encourage judicial cooperation in this field.</a:t>
            </a:r>
            <a:endParaRPr lang="pl-PL" dirty="0"/>
          </a:p>
          <a:p>
            <a:pPr fontAlgn="base"/>
            <a:r>
              <a:rPr lang="en-US" dirty="0"/>
              <a:t>applies to all offences committed:</a:t>
            </a:r>
          </a:p>
          <a:p>
            <a:pPr marL="0" indent="0" fontAlgn="base">
              <a:buNone/>
            </a:pPr>
            <a:r>
              <a:rPr lang="pl-PL" dirty="0"/>
              <a:t>- </a:t>
            </a:r>
            <a:r>
              <a:rPr lang="en-US" dirty="0"/>
              <a:t>within the territory of the European Union (EU), including through an information system;</a:t>
            </a:r>
          </a:p>
          <a:p>
            <a:pPr marL="0" indent="0" fontAlgn="base">
              <a:buNone/>
            </a:pPr>
            <a:r>
              <a:rPr lang="pl-PL" dirty="0"/>
              <a:t>- </a:t>
            </a:r>
            <a:r>
              <a:rPr lang="en-US" dirty="0"/>
              <a:t>by a national of an EU country or for the benefit of a legal person established in an EU country. To that end, the Framework Decision provides criteria on how to determine the liability of legal persons.</a:t>
            </a:r>
          </a:p>
          <a:p>
            <a:endParaRPr lang="en-US" dirty="0"/>
          </a:p>
        </p:txBody>
      </p:sp>
    </p:spTree>
    <p:extLst>
      <p:ext uri="{BB962C8B-B14F-4D97-AF65-F5344CB8AC3E}">
        <p14:creationId xmlns:p14="http://schemas.microsoft.com/office/powerpoint/2010/main" val="2025039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FF5DB-A39A-4F25-A16E-018496CFD573}"/>
              </a:ext>
            </a:extLst>
          </p:cNvPr>
          <p:cNvSpPr>
            <a:spLocks noGrp="1"/>
          </p:cNvSpPr>
          <p:nvPr>
            <p:ph type="title"/>
          </p:nvPr>
        </p:nvSpPr>
        <p:spPr/>
        <p:txBody>
          <a:bodyPr/>
          <a:lstStyle/>
          <a:p>
            <a:r>
              <a:rPr lang="pl-PL" dirty="0" err="1"/>
              <a:t>Petitions</a:t>
            </a:r>
            <a:r>
              <a:rPr lang="pl-PL" dirty="0"/>
              <a:t> to the </a:t>
            </a:r>
            <a:r>
              <a:rPr lang="pl-PL" dirty="0" err="1"/>
              <a:t>European</a:t>
            </a:r>
            <a:r>
              <a:rPr lang="pl-PL" dirty="0"/>
              <a:t> </a:t>
            </a:r>
            <a:r>
              <a:rPr lang="pl-PL" dirty="0" err="1"/>
              <a:t>Parliament</a:t>
            </a:r>
            <a:endParaRPr lang="en-US" dirty="0"/>
          </a:p>
        </p:txBody>
      </p:sp>
      <p:sp>
        <p:nvSpPr>
          <p:cNvPr id="3" name="Content Placeholder 2">
            <a:extLst>
              <a:ext uri="{FF2B5EF4-FFF2-40B4-BE49-F238E27FC236}">
                <a16:creationId xmlns:a16="http://schemas.microsoft.com/office/drawing/2014/main" id="{0D5CD772-D4A9-459C-B71E-2A856D834E60}"/>
              </a:ext>
            </a:extLst>
          </p:cNvPr>
          <p:cNvSpPr>
            <a:spLocks noGrp="1"/>
          </p:cNvSpPr>
          <p:nvPr>
            <p:ph idx="1"/>
          </p:nvPr>
        </p:nvSpPr>
        <p:spPr/>
        <p:txBody>
          <a:bodyPr>
            <a:normAutofit lnSpcReduction="10000"/>
          </a:bodyPr>
          <a:lstStyle/>
          <a:p>
            <a:r>
              <a:rPr lang="pl-PL" b="1" dirty="0"/>
              <a:t>A</a:t>
            </a:r>
            <a:r>
              <a:rPr lang="en-US" b="1" dirty="0" err="1"/>
              <a:t>rticle</a:t>
            </a:r>
            <a:r>
              <a:rPr lang="en-US" b="1" dirty="0"/>
              <a:t> 227 of the Treaty on the Functioning of the European Union</a:t>
            </a:r>
            <a:endParaRPr lang="pl-PL" b="1" dirty="0"/>
          </a:p>
          <a:p>
            <a:r>
              <a:rPr lang="en-US" b="1" dirty="0"/>
              <a:t> Any citizen, acting individually or jointly with others, may at any time exercise his right of petition to the European Parliament</a:t>
            </a:r>
            <a:endParaRPr lang="pl-PL" b="1" dirty="0"/>
          </a:p>
          <a:p>
            <a:pPr fontAlgn="base"/>
            <a:r>
              <a:rPr lang="en-US" dirty="0"/>
              <a:t>Committee on Petitions and examination of petitions</a:t>
            </a:r>
          </a:p>
          <a:p>
            <a:pPr fontAlgn="base"/>
            <a:r>
              <a:rPr lang="en-US" dirty="0"/>
              <a:t>The petitions process is inherently open and transparent. Petitioners are informed at each stage of the petition process, and receive a letter from the Chair informing them of the outcome.</a:t>
            </a:r>
          </a:p>
          <a:p>
            <a:pPr fontAlgn="base"/>
            <a:r>
              <a:rPr lang="en-US" dirty="0"/>
              <a:t>The decision on admissibility of a petition is taken by the </a:t>
            </a:r>
            <a:r>
              <a:rPr lang="en-US" b="1" dirty="0">
                <a:hlinkClick r:id="rId2"/>
              </a:rPr>
              <a:t>Committee on Petitions</a:t>
            </a:r>
            <a:r>
              <a:rPr lang="en-US" dirty="0"/>
              <a:t> (PETI), which decide what type of action should then follow, according to the Rules of Procedure (Rule </a:t>
            </a:r>
            <a:r>
              <a:rPr lang="en-US" b="1" dirty="0">
                <a:hlinkClick r:id="rId3"/>
              </a:rPr>
              <a:t>216</a:t>
            </a:r>
            <a:r>
              <a:rPr lang="en-US" dirty="0"/>
              <a:t>).</a:t>
            </a:r>
          </a:p>
          <a:p>
            <a:endParaRPr lang="en-US" dirty="0"/>
          </a:p>
        </p:txBody>
      </p:sp>
    </p:spTree>
    <p:extLst>
      <p:ext uri="{BB962C8B-B14F-4D97-AF65-F5344CB8AC3E}">
        <p14:creationId xmlns:p14="http://schemas.microsoft.com/office/powerpoint/2010/main" val="20660298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316F0-4C54-464E-B367-B420D9F7A67F}"/>
              </a:ext>
            </a:extLst>
          </p:cNvPr>
          <p:cNvSpPr>
            <a:spLocks noGrp="1"/>
          </p:cNvSpPr>
          <p:nvPr>
            <p:ph type="title"/>
          </p:nvPr>
        </p:nvSpPr>
        <p:spPr/>
        <p:txBody>
          <a:bodyPr/>
          <a:lstStyle/>
          <a:p>
            <a:r>
              <a:rPr lang="pl-PL" dirty="0" err="1"/>
              <a:t>Other</a:t>
            </a:r>
            <a:r>
              <a:rPr lang="pl-PL" dirty="0"/>
              <a:t> </a:t>
            </a:r>
            <a:r>
              <a:rPr lang="pl-PL" dirty="0" err="1"/>
              <a:t>documents</a:t>
            </a:r>
            <a:r>
              <a:rPr lang="pl-PL" dirty="0"/>
              <a:t>, </a:t>
            </a:r>
            <a:r>
              <a:rPr lang="pl-PL" dirty="0" err="1"/>
              <a:t>policies</a:t>
            </a:r>
            <a:r>
              <a:rPr lang="pl-PL" dirty="0"/>
              <a:t>, </a:t>
            </a:r>
            <a:r>
              <a:rPr lang="pl-PL" dirty="0" err="1"/>
              <a:t>initiatives</a:t>
            </a:r>
            <a:endParaRPr lang="en-US" dirty="0"/>
          </a:p>
        </p:txBody>
      </p:sp>
      <p:sp>
        <p:nvSpPr>
          <p:cNvPr id="3" name="Content Placeholder 2">
            <a:extLst>
              <a:ext uri="{FF2B5EF4-FFF2-40B4-BE49-F238E27FC236}">
                <a16:creationId xmlns:a16="http://schemas.microsoft.com/office/drawing/2014/main" id="{D0D3255E-DC58-4AC5-8CAA-95AD10002C0C}"/>
              </a:ext>
            </a:extLst>
          </p:cNvPr>
          <p:cNvSpPr>
            <a:spLocks noGrp="1"/>
          </p:cNvSpPr>
          <p:nvPr>
            <p:ph idx="1"/>
          </p:nvPr>
        </p:nvSpPr>
        <p:spPr/>
        <p:txBody>
          <a:bodyPr/>
          <a:lstStyle/>
          <a:p>
            <a:pPr fontAlgn="base"/>
            <a:r>
              <a:rPr lang="en-US" b="1" dirty="0"/>
              <a:t>Communication from the Commission to the Council, the European Parliament, the European Economic and Social Committee and the Committee of the Regions of 1 June 2005 – Non-Discrimination and Equal Opportunities for All - A Framework Strategy [</a:t>
            </a:r>
            <a:r>
              <a:rPr lang="en-US" b="1" dirty="0">
                <a:hlinkClick r:id="rId2"/>
              </a:rPr>
              <a:t>COM(2005)224</a:t>
            </a:r>
            <a:r>
              <a:rPr lang="en-US" b="1" dirty="0"/>
              <a:t> – Official Journal C 236 of 24.9.2005].</a:t>
            </a:r>
          </a:p>
          <a:p>
            <a:r>
              <a:rPr lang="pl-PL" dirty="0" err="1"/>
              <a:t>Minority</a:t>
            </a:r>
            <a:r>
              <a:rPr lang="pl-PL" dirty="0"/>
              <a:t> </a:t>
            </a:r>
            <a:r>
              <a:rPr lang="pl-PL" dirty="0" err="1"/>
              <a:t>Safepack</a:t>
            </a:r>
            <a:r>
              <a:rPr lang="pl-PL" dirty="0"/>
              <a:t> </a:t>
            </a:r>
            <a:r>
              <a:rPr lang="pl-PL" dirty="0" err="1"/>
              <a:t>Initiative</a:t>
            </a:r>
            <a:endParaRPr lang="pl-PL" dirty="0"/>
          </a:p>
          <a:p>
            <a:r>
              <a:rPr lang="pl-PL" dirty="0"/>
              <a:t>The EU Framework for </a:t>
            </a:r>
            <a:r>
              <a:rPr lang="pl-PL" dirty="0" err="1"/>
              <a:t>National</a:t>
            </a:r>
            <a:r>
              <a:rPr lang="pl-PL" dirty="0"/>
              <a:t> Integration </a:t>
            </a:r>
            <a:r>
              <a:rPr lang="pl-PL" dirty="0" err="1"/>
              <a:t>Strategies</a:t>
            </a:r>
            <a:endParaRPr lang="pl-PL" dirty="0"/>
          </a:p>
          <a:p>
            <a:endParaRPr lang="en-US" dirty="0"/>
          </a:p>
        </p:txBody>
      </p:sp>
    </p:spTree>
    <p:extLst>
      <p:ext uri="{BB962C8B-B14F-4D97-AF65-F5344CB8AC3E}">
        <p14:creationId xmlns:p14="http://schemas.microsoft.com/office/powerpoint/2010/main" val="1662521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t-LT"/>
          </a:p>
        </p:txBody>
      </p:sp>
      <p:sp>
        <p:nvSpPr>
          <p:cNvPr id="3" name="Content Placeholder 2"/>
          <p:cNvSpPr>
            <a:spLocks noGrp="1"/>
          </p:cNvSpPr>
          <p:nvPr>
            <p:ph idx="1"/>
          </p:nvPr>
        </p:nvSpPr>
        <p:spPr/>
        <p:txBody>
          <a:bodyPr/>
          <a:lstStyle/>
          <a:p>
            <a:r>
              <a:rPr lang="lt-LT" dirty="0"/>
              <a:t>https://petiport.secure.europarl.europa.eu/petitions/en/petition/content/0193%252F2017/html/Petition-No-0193%252F2017-by-Rafa%25C5%2582-Kampa-%2528Polish%2529-on-the-alleged-violation-of-the-principle-of-cultural%252C-religious-and-language-diversity-due-to-the-introduction-of-a-new-administrative-division-of-Poland</a:t>
            </a:r>
            <a:endParaRPr lang="pl-PL" dirty="0"/>
          </a:p>
          <a:p>
            <a:r>
              <a:rPr lang="lt-LT" dirty="0">
                <a:hlinkClick r:id="rId2"/>
              </a:rPr>
              <a:t>https://www.youtube.com/watch?v=v7mSDtcz3i4</a:t>
            </a:r>
            <a:endParaRPr lang="pl-PL" dirty="0"/>
          </a:p>
          <a:p>
            <a:r>
              <a:rPr lang="lt-LT" dirty="0">
                <a:hlinkClick r:id="rId3"/>
              </a:rPr>
              <a:t>http://fra.europa.eu/en/charterpedia/article/21-non-discrimination#</a:t>
            </a:r>
            <a:endParaRPr lang="pl-PL" dirty="0"/>
          </a:p>
          <a:p>
            <a:endParaRPr lang="lt-LT" dirty="0"/>
          </a:p>
        </p:txBody>
      </p:sp>
    </p:spTree>
    <p:extLst>
      <p:ext uri="{BB962C8B-B14F-4D97-AF65-F5344CB8AC3E}">
        <p14:creationId xmlns:p14="http://schemas.microsoft.com/office/powerpoint/2010/main" val="1687010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21358F6-E136-46A5-902A-49180E476C3B}"/>
              </a:ext>
            </a:extLst>
          </p:cNvPr>
          <p:cNvSpPr>
            <a:spLocks noGrp="1"/>
          </p:cNvSpPr>
          <p:nvPr>
            <p:ph type="title"/>
          </p:nvPr>
        </p:nvSpPr>
        <p:spPr/>
        <p:txBody>
          <a:bodyPr/>
          <a:lstStyle/>
          <a:p>
            <a:r>
              <a:rPr lang="pl-PL" dirty="0" err="1"/>
              <a:t>Thank</a:t>
            </a:r>
            <a:r>
              <a:rPr lang="pl-PL" dirty="0"/>
              <a:t> </a:t>
            </a:r>
            <a:r>
              <a:rPr lang="pl-PL" dirty="0" err="1"/>
              <a:t>you</a:t>
            </a:r>
            <a:r>
              <a:rPr lang="pl-PL" dirty="0"/>
              <a:t> for the </a:t>
            </a:r>
            <a:r>
              <a:rPr lang="pl-PL" dirty="0" err="1"/>
              <a:t>attention</a:t>
            </a:r>
            <a:r>
              <a:rPr lang="pl-PL" dirty="0"/>
              <a:t>! </a:t>
            </a:r>
            <a:br>
              <a:rPr lang="en-US" dirty="0"/>
            </a:br>
            <a:endParaRPr lang="en-US" dirty="0"/>
          </a:p>
        </p:txBody>
      </p:sp>
      <p:sp>
        <p:nvSpPr>
          <p:cNvPr id="3" name="Content Placeholder 2">
            <a:extLst>
              <a:ext uri="{FF2B5EF4-FFF2-40B4-BE49-F238E27FC236}">
                <a16:creationId xmlns:a16="http://schemas.microsoft.com/office/drawing/2014/main" id="{05B751ED-46F2-4E74-8870-D65073D14E8F}"/>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11929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err="1"/>
              <a:t>Introductory</a:t>
            </a:r>
            <a:r>
              <a:rPr lang="pl-PL" dirty="0"/>
              <a:t> </a:t>
            </a:r>
            <a:r>
              <a:rPr lang="pl-PL" dirty="0" err="1"/>
              <a:t>remarks</a:t>
            </a:r>
            <a:endParaRPr lang="lt-LT" dirty="0"/>
          </a:p>
        </p:txBody>
      </p:sp>
      <p:sp>
        <p:nvSpPr>
          <p:cNvPr id="3" name="Content Placeholder 2"/>
          <p:cNvSpPr>
            <a:spLocks noGrp="1"/>
          </p:cNvSpPr>
          <p:nvPr>
            <p:ph idx="1"/>
          </p:nvPr>
        </p:nvSpPr>
        <p:spPr>
          <a:xfrm>
            <a:off x="1856792" y="1825625"/>
            <a:ext cx="9497008" cy="4351338"/>
          </a:xfrm>
        </p:spPr>
        <p:txBody>
          <a:bodyPr/>
          <a:lstStyle/>
          <a:p>
            <a:r>
              <a:rPr lang="pl-PL" dirty="0" err="1"/>
              <a:t>Protection</a:t>
            </a:r>
            <a:r>
              <a:rPr lang="pl-PL" dirty="0"/>
              <a:t> of </a:t>
            </a:r>
            <a:r>
              <a:rPr lang="pl-PL" dirty="0" err="1"/>
              <a:t>minority</a:t>
            </a:r>
            <a:r>
              <a:rPr lang="pl-PL" dirty="0"/>
              <a:t> </a:t>
            </a:r>
            <a:r>
              <a:rPr lang="pl-PL" dirty="0" err="1"/>
              <a:t>rights</a:t>
            </a:r>
            <a:r>
              <a:rPr lang="pl-PL" dirty="0"/>
              <a:t> – </a:t>
            </a:r>
            <a:r>
              <a:rPr lang="pl-PL" dirty="0" err="1"/>
              <a:t>competence</a:t>
            </a:r>
            <a:r>
              <a:rPr lang="pl-PL" dirty="0"/>
              <a:t> of the </a:t>
            </a:r>
            <a:r>
              <a:rPr lang="pl-PL" dirty="0" err="1"/>
              <a:t>Member</a:t>
            </a:r>
            <a:r>
              <a:rPr lang="pl-PL" dirty="0"/>
              <a:t> </a:t>
            </a:r>
            <a:r>
              <a:rPr lang="pl-PL" dirty="0" err="1"/>
              <a:t>States</a:t>
            </a:r>
            <a:r>
              <a:rPr lang="pl-PL" dirty="0"/>
              <a:t> </a:t>
            </a:r>
          </a:p>
          <a:p>
            <a:r>
              <a:rPr lang="pl-PL" dirty="0"/>
              <a:t>EU – </a:t>
            </a:r>
            <a:r>
              <a:rPr lang="pl-PL" dirty="0" err="1"/>
              <a:t>lack</a:t>
            </a:r>
            <a:r>
              <a:rPr lang="pl-PL" dirty="0"/>
              <a:t> of </a:t>
            </a:r>
            <a:r>
              <a:rPr lang="pl-PL" dirty="0" err="1"/>
              <a:t>legal</a:t>
            </a:r>
            <a:r>
              <a:rPr lang="pl-PL" dirty="0"/>
              <a:t> </a:t>
            </a:r>
            <a:r>
              <a:rPr lang="pl-PL" dirty="0" err="1"/>
              <a:t>competence</a:t>
            </a:r>
            <a:r>
              <a:rPr lang="pl-PL" dirty="0"/>
              <a:t> to </a:t>
            </a:r>
            <a:r>
              <a:rPr lang="pl-PL" dirty="0" err="1"/>
              <a:t>develop</a:t>
            </a:r>
            <a:r>
              <a:rPr lang="pl-PL" dirty="0"/>
              <a:t> a single </a:t>
            </a:r>
            <a:r>
              <a:rPr lang="pl-PL" dirty="0" err="1"/>
              <a:t>overarching</a:t>
            </a:r>
            <a:r>
              <a:rPr lang="pl-PL" dirty="0"/>
              <a:t> „</a:t>
            </a:r>
            <a:r>
              <a:rPr lang="pl-PL" dirty="0" err="1"/>
              <a:t>minority</a:t>
            </a:r>
            <a:r>
              <a:rPr lang="pl-PL" dirty="0"/>
              <a:t> </a:t>
            </a:r>
            <a:r>
              <a:rPr lang="pl-PL" dirty="0" err="1"/>
              <a:t>protection</a:t>
            </a:r>
            <a:r>
              <a:rPr lang="pl-PL" dirty="0"/>
              <a:t>” policy</a:t>
            </a:r>
          </a:p>
          <a:p>
            <a:r>
              <a:rPr lang="pl-PL" dirty="0"/>
              <a:t> The EU </a:t>
            </a:r>
            <a:r>
              <a:rPr lang="pl-PL" dirty="0" err="1"/>
              <a:t>policies</a:t>
            </a:r>
            <a:r>
              <a:rPr lang="pl-PL" dirty="0"/>
              <a:t> on </a:t>
            </a:r>
            <a:r>
              <a:rPr lang="pl-PL" dirty="0" err="1"/>
              <a:t>anti-discrimination</a:t>
            </a:r>
            <a:r>
              <a:rPr lang="pl-PL" dirty="0"/>
              <a:t>, </a:t>
            </a:r>
            <a:r>
              <a:rPr lang="pl-PL" dirty="0" err="1"/>
              <a:t>regional</a:t>
            </a:r>
            <a:r>
              <a:rPr lang="pl-PL" dirty="0"/>
              <a:t> development, </a:t>
            </a:r>
            <a:r>
              <a:rPr lang="pl-PL" dirty="0" err="1"/>
              <a:t>immigration</a:t>
            </a:r>
            <a:r>
              <a:rPr lang="pl-PL" dirty="0"/>
              <a:t> and </a:t>
            </a:r>
            <a:r>
              <a:rPr lang="pl-PL" dirty="0" err="1"/>
              <a:t>integration</a:t>
            </a:r>
            <a:r>
              <a:rPr lang="pl-PL" dirty="0"/>
              <a:t> – </a:t>
            </a:r>
            <a:r>
              <a:rPr lang="pl-PL" dirty="0" err="1"/>
              <a:t>relevant</a:t>
            </a:r>
            <a:r>
              <a:rPr lang="pl-PL" dirty="0"/>
              <a:t> to </a:t>
            </a:r>
            <a:r>
              <a:rPr lang="pl-PL" dirty="0" err="1"/>
              <a:t>national</a:t>
            </a:r>
            <a:r>
              <a:rPr lang="pl-PL" dirty="0"/>
              <a:t> </a:t>
            </a:r>
            <a:r>
              <a:rPr lang="pl-PL" dirty="0" err="1"/>
              <a:t>minorities</a:t>
            </a:r>
            <a:r>
              <a:rPr lang="pl-PL" dirty="0"/>
              <a:t> as </a:t>
            </a:r>
            <a:r>
              <a:rPr lang="pl-PL" dirty="0" err="1"/>
              <a:t>well</a:t>
            </a:r>
            <a:r>
              <a:rPr lang="pl-PL" dirty="0"/>
              <a:t> </a:t>
            </a:r>
          </a:p>
          <a:p>
            <a:endParaRPr lang="lt-LT"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9153" y="4604773"/>
            <a:ext cx="3592286" cy="2253227"/>
          </a:xfrm>
          <a:prstGeom prst="rect">
            <a:avLst/>
          </a:prstGeom>
        </p:spPr>
      </p:pic>
    </p:spTree>
    <p:extLst>
      <p:ext uri="{BB962C8B-B14F-4D97-AF65-F5344CB8AC3E}">
        <p14:creationId xmlns:p14="http://schemas.microsoft.com/office/powerpoint/2010/main" val="2563732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err="1"/>
              <a:t>Antidiscrimination</a:t>
            </a:r>
            <a:r>
              <a:rPr lang="pl-PL" dirty="0"/>
              <a:t> </a:t>
            </a:r>
            <a:endParaRPr lang="lt-LT" dirty="0"/>
          </a:p>
        </p:txBody>
      </p:sp>
      <p:sp>
        <p:nvSpPr>
          <p:cNvPr id="3" name="Content Placeholder 2"/>
          <p:cNvSpPr>
            <a:spLocks noGrp="1"/>
          </p:cNvSpPr>
          <p:nvPr>
            <p:ph idx="1"/>
          </p:nvPr>
        </p:nvSpPr>
        <p:spPr/>
        <p:txBody>
          <a:bodyPr/>
          <a:lstStyle/>
          <a:p>
            <a:r>
              <a:rPr lang="pl-PL" dirty="0"/>
              <a:t>The </a:t>
            </a:r>
            <a:r>
              <a:rPr lang="pl-PL" dirty="0" err="1"/>
              <a:t>fight</a:t>
            </a:r>
            <a:r>
              <a:rPr lang="pl-PL" dirty="0"/>
              <a:t> </a:t>
            </a:r>
            <a:r>
              <a:rPr lang="pl-PL" dirty="0" err="1"/>
              <a:t>against</a:t>
            </a:r>
            <a:r>
              <a:rPr lang="pl-PL" dirty="0"/>
              <a:t> </a:t>
            </a:r>
            <a:r>
              <a:rPr lang="pl-PL" dirty="0" err="1"/>
              <a:t>discrimination</a:t>
            </a:r>
            <a:r>
              <a:rPr lang="pl-PL" dirty="0"/>
              <a:t> in EU on the </a:t>
            </a:r>
            <a:r>
              <a:rPr lang="pl-PL" dirty="0" err="1"/>
              <a:t>basis</a:t>
            </a:r>
            <a:r>
              <a:rPr lang="pl-PL" dirty="0"/>
              <a:t> of </a:t>
            </a:r>
            <a:r>
              <a:rPr lang="pl-PL" dirty="0" err="1"/>
              <a:t>ethnic</a:t>
            </a:r>
            <a:r>
              <a:rPr lang="pl-PL" dirty="0"/>
              <a:t> </a:t>
            </a:r>
            <a:r>
              <a:rPr lang="pl-PL" dirty="0" err="1"/>
              <a:t>origin</a:t>
            </a:r>
            <a:r>
              <a:rPr lang="pl-PL" dirty="0"/>
              <a:t> </a:t>
            </a:r>
            <a:r>
              <a:rPr lang="pl-PL" dirty="0" err="1"/>
              <a:t>is</a:t>
            </a:r>
            <a:r>
              <a:rPr lang="pl-PL" dirty="0"/>
              <a:t> not </a:t>
            </a:r>
            <a:r>
              <a:rPr lang="pl-PL" dirty="0" err="1"/>
              <a:t>limited</a:t>
            </a:r>
            <a:r>
              <a:rPr lang="pl-PL" dirty="0"/>
              <a:t> to EU </a:t>
            </a:r>
            <a:r>
              <a:rPr lang="pl-PL" dirty="0" err="1"/>
              <a:t>citizens</a:t>
            </a:r>
            <a:r>
              <a:rPr lang="pl-PL" dirty="0"/>
              <a:t>!</a:t>
            </a:r>
          </a:p>
          <a:p>
            <a:endParaRPr lang="lt-LT" dirty="0"/>
          </a:p>
        </p:txBody>
      </p:sp>
    </p:spTree>
    <p:extLst>
      <p:ext uri="{BB962C8B-B14F-4D97-AF65-F5344CB8AC3E}">
        <p14:creationId xmlns:p14="http://schemas.microsoft.com/office/powerpoint/2010/main" val="3786595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The EU </a:t>
            </a:r>
            <a:r>
              <a:rPr lang="pl-PL" dirty="0" err="1"/>
              <a:t>national</a:t>
            </a:r>
            <a:r>
              <a:rPr lang="pl-PL" dirty="0"/>
              <a:t> </a:t>
            </a:r>
            <a:r>
              <a:rPr lang="pl-PL" dirty="0" err="1"/>
              <a:t>minorities</a:t>
            </a:r>
            <a:endParaRPr lang="lt-LT" dirty="0"/>
          </a:p>
        </p:txBody>
      </p:sp>
      <p:sp>
        <p:nvSpPr>
          <p:cNvPr id="3" name="Content Placeholder 2"/>
          <p:cNvSpPr>
            <a:spLocks noGrp="1"/>
          </p:cNvSpPr>
          <p:nvPr>
            <p:ph idx="1"/>
          </p:nvPr>
        </p:nvSpPr>
        <p:spPr/>
        <p:txBody>
          <a:bodyPr/>
          <a:lstStyle/>
          <a:p>
            <a:r>
              <a:rPr lang="pl-PL" dirty="0"/>
              <a:t>The </a:t>
            </a:r>
            <a:r>
              <a:rPr lang="pl-PL" dirty="0" err="1"/>
              <a:t>recognition</a:t>
            </a:r>
            <a:r>
              <a:rPr lang="pl-PL" dirty="0"/>
              <a:t> of the status of </a:t>
            </a:r>
            <a:r>
              <a:rPr lang="pl-PL" dirty="0" err="1"/>
              <a:t>minorities</a:t>
            </a:r>
            <a:r>
              <a:rPr lang="pl-PL" dirty="0"/>
              <a:t> – </a:t>
            </a:r>
            <a:r>
              <a:rPr lang="pl-PL" dirty="0" err="1"/>
              <a:t>solely</a:t>
            </a:r>
            <a:r>
              <a:rPr lang="pl-PL" dirty="0"/>
              <a:t> </a:t>
            </a:r>
            <a:r>
              <a:rPr lang="pl-PL" dirty="0" err="1"/>
              <a:t>competence</a:t>
            </a:r>
            <a:r>
              <a:rPr lang="pl-PL" dirty="0"/>
              <a:t> of the </a:t>
            </a:r>
            <a:r>
              <a:rPr lang="pl-PL" dirty="0" err="1"/>
              <a:t>Member</a:t>
            </a:r>
            <a:r>
              <a:rPr lang="pl-PL" dirty="0"/>
              <a:t> </a:t>
            </a:r>
            <a:r>
              <a:rPr lang="pl-PL" dirty="0" err="1"/>
              <a:t>States</a:t>
            </a:r>
            <a:endParaRPr lang="pl-PL" dirty="0"/>
          </a:p>
          <a:p>
            <a:r>
              <a:rPr lang="pl-PL" dirty="0"/>
              <a:t>Application of the EU </a:t>
            </a:r>
            <a:r>
              <a:rPr lang="pl-PL" dirty="0" err="1"/>
              <a:t>principle</a:t>
            </a:r>
            <a:r>
              <a:rPr lang="pl-PL" dirty="0"/>
              <a:t> of non-</a:t>
            </a:r>
            <a:r>
              <a:rPr lang="pl-PL" dirty="0" err="1"/>
              <a:t>discrimination</a:t>
            </a:r>
            <a:r>
              <a:rPr lang="pl-PL" dirty="0"/>
              <a:t> </a:t>
            </a:r>
            <a:r>
              <a:rPr lang="pl-PL" dirty="0" err="1"/>
              <a:t>doesn’t</a:t>
            </a:r>
            <a:r>
              <a:rPr lang="pl-PL" dirty="0"/>
              <a:t> </a:t>
            </a:r>
            <a:r>
              <a:rPr lang="pl-PL" dirty="0" err="1"/>
              <a:t>depend</a:t>
            </a:r>
            <a:r>
              <a:rPr lang="pl-PL" dirty="0"/>
              <a:t> on the </a:t>
            </a:r>
            <a:r>
              <a:rPr lang="pl-PL" dirty="0" err="1"/>
              <a:t>recognition</a:t>
            </a:r>
            <a:r>
              <a:rPr lang="pl-PL" dirty="0"/>
              <a:t> of the status of </a:t>
            </a:r>
            <a:r>
              <a:rPr lang="pl-PL" dirty="0" err="1"/>
              <a:t>minorities</a:t>
            </a:r>
            <a:endParaRPr lang="pl-PL" dirty="0"/>
          </a:p>
          <a:p>
            <a:r>
              <a:rPr lang="pl-PL" dirty="0"/>
              <a:t>In </a:t>
            </a:r>
            <a:r>
              <a:rPr lang="pl-PL" dirty="0" err="1"/>
              <a:t>some</a:t>
            </a:r>
            <a:r>
              <a:rPr lang="pl-PL" dirty="0"/>
              <a:t> </a:t>
            </a:r>
            <a:r>
              <a:rPr lang="pl-PL" dirty="0" err="1"/>
              <a:t>cases</a:t>
            </a:r>
            <a:r>
              <a:rPr lang="pl-PL" dirty="0"/>
              <a:t> the EU </a:t>
            </a:r>
            <a:r>
              <a:rPr lang="pl-PL" dirty="0" err="1"/>
              <a:t>explicitly</a:t>
            </a:r>
            <a:r>
              <a:rPr lang="pl-PL" dirty="0"/>
              <a:t> </a:t>
            </a:r>
            <a:r>
              <a:rPr lang="pl-PL" dirty="0" err="1"/>
              <a:t>provides</a:t>
            </a:r>
            <a:r>
              <a:rPr lang="pl-PL" dirty="0"/>
              <a:t> for the </a:t>
            </a:r>
            <a:r>
              <a:rPr lang="pl-PL" dirty="0" err="1"/>
              <a:t>needs</a:t>
            </a:r>
            <a:r>
              <a:rPr lang="pl-PL" dirty="0"/>
              <a:t> of </a:t>
            </a:r>
            <a:r>
              <a:rPr lang="pl-PL" dirty="0" err="1"/>
              <a:t>persons</a:t>
            </a:r>
            <a:r>
              <a:rPr lang="pl-PL" dirty="0"/>
              <a:t> </a:t>
            </a:r>
            <a:r>
              <a:rPr lang="pl-PL" dirty="0" err="1"/>
              <a:t>belonging</a:t>
            </a:r>
            <a:r>
              <a:rPr lang="pl-PL" dirty="0"/>
              <a:t> to </a:t>
            </a:r>
            <a:r>
              <a:rPr lang="pl-PL" dirty="0" err="1"/>
              <a:t>national</a:t>
            </a:r>
            <a:r>
              <a:rPr lang="pl-PL" dirty="0"/>
              <a:t> </a:t>
            </a:r>
            <a:r>
              <a:rPr lang="pl-PL" dirty="0" err="1"/>
              <a:t>minorities</a:t>
            </a:r>
            <a:r>
              <a:rPr lang="pl-PL" dirty="0"/>
              <a:t>. </a:t>
            </a:r>
          </a:p>
          <a:p>
            <a:r>
              <a:rPr lang="pl-PL" dirty="0" err="1"/>
              <a:t>E.g</a:t>
            </a:r>
            <a:r>
              <a:rPr lang="pl-PL" dirty="0"/>
              <a:t>. </a:t>
            </a:r>
            <a:r>
              <a:rPr lang="pl-PL" dirty="0" err="1"/>
              <a:t>So-called</a:t>
            </a:r>
            <a:r>
              <a:rPr lang="pl-PL" dirty="0"/>
              <a:t> </a:t>
            </a:r>
            <a:r>
              <a:rPr lang="pl-PL" dirty="0" err="1"/>
              <a:t>Saami</a:t>
            </a:r>
            <a:r>
              <a:rPr lang="pl-PL" dirty="0"/>
              <a:t> </a:t>
            </a:r>
            <a:r>
              <a:rPr lang="pl-PL" dirty="0" err="1"/>
              <a:t>Protocol</a:t>
            </a:r>
            <a:r>
              <a:rPr lang="pl-PL" dirty="0"/>
              <a:t> in 1994</a:t>
            </a:r>
            <a:endParaRPr lang="lt-LT" dirty="0"/>
          </a:p>
        </p:txBody>
      </p:sp>
    </p:spTree>
    <p:extLst>
      <p:ext uri="{BB962C8B-B14F-4D97-AF65-F5344CB8AC3E}">
        <p14:creationId xmlns:p14="http://schemas.microsoft.com/office/powerpoint/2010/main" val="703369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2397967" y="671804"/>
            <a:ext cx="7577138" cy="5759450"/>
          </a:xfrm>
        </p:spPr>
      </p:pic>
    </p:spTree>
    <p:extLst>
      <p:ext uri="{BB962C8B-B14F-4D97-AF65-F5344CB8AC3E}">
        <p14:creationId xmlns:p14="http://schemas.microsoft.com/office/powerpoint/2010/main" val="3938400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err="1"/>
              <a:t>Protection</a:t>
            </a:r>
            <a:r>
              <a:rPr lang="pl-PL" dirty="0"/>
              <a:t> of </a:t>
            </a:r>
            <a:r>
              <a:rPr lang="pl-PL" dirty="0" err="1"/>
              <a:t>minorities</a:t>
            </a:r>
            <a:r>
              <a:rPr lang="pl-PL" dirty="0"/>
              <a:t> in the </a:t>
            </a:r>
            <a:r>
              <a:rPr lang="pl-PL" dirty="0" err="1"/>
              <a:t>context</a:t>
            </a:r>
            <a:r>
              <a:rPr lang="pl-PL" dirty="0"/>
              <a:t> of the EU </a:t>
            </a:r>
            <a:r>
              <a:rPr lang="pl-PL" dirty="0" err="1"/>
              <a:t>enlargement</a:t>
            </a:r>
            <a:endParaRPr lang="lt-LT" dirty="0"/>
          </a:p>
        </p:txBody>
      </p:sp>
      <p:sp>
        <p:nvSpPr>
          <p:cNvPr id="3" name="Content Placeholder 2"/>
          <p:cNvSpPr>
            <a:spLocks noGrp="1"/>
          </p:cNvSpPr>
          <p:nvPr>
            <p:ph idx="1"/>
          </p:nvPr>
        </p:nvSpPr>
        <p:spPr/>
        <p:txBody>
          <a:bodyPr/>
          <a:lstStyle/>
          <a:p>
            <a:r>
              <a:rPr lang="pl-PL" dirty="0"/>
              <a:t>1993 – </a:t>
            </a:r>
            <a:r>
              <a:rPr lang="en-US" dirty="0"/>
              <a:t>The Copenhagen</a:t>
            </a:r>
            <a:r>
              <a:rPr lang="pl-PL" dirty="0"/>
              <a:t> </a:t>
            </a:r>
            <a:r>
              <a:rPr lang="en-US" dirty="0"/>
              <a:t> criteria:</a:t>
            </a:r>
          </a:p>
          <a:p>
            <a:r>
              <a:rPr lang="en-US" dirty="0"/>
              <a:t>political criteria: stability of institutions guaranteeing democracy, the rule of law, human rights and respect for and protection of minorities</a:t>
            </a:r>
          </a:p>
          <a:p>
            <a:r>
              <a:rPr lang="en-US" dirty="0"/>
              <a:t>Apply before accession </a:t>
            </a:r>
          </a:p>
          <a:p>
            <a:endParaRPr lang="lt-LT" dirty="0"/>
          </a:p>
        </p:txBody>
      </p:sp>
    </p:spTree>
    <p:extLst>
      <p:ext uri="{BB962C8B-B14F-4D97-AF65-F5344CB8AC3E}">
        <p14:creationId xmlns:p14="http://schemas.microsoft.com/office/powerpoint/2010/main" val="4264620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A0497-A652-43D4-9D04-BEC4840F3820}"/>
              </a:ext>
            </a:extLst>
          </p:cNvPr>
          <p:cNvSpPr>
            <a:spLocks noGrp="1"/>
          </p:cNvSpPr>
          <p:nvPr>
            <p:ph type="title"/>
          </p:nvPr>
        </p:nvSpPr>
        <p:spPr/>
        <p:txBody>
          <a:bodyPr/>
          <a:lstStyle/>
          <a:p>
            <a:r>
              <a:rPr lang="en-US" dirty="0"/>
              <a:t>Before Lisbon Treaty</a:t>
            </a:r>
          </a:p>
        </p:txBody>
      </p:sp>
      <p:sp>
        <p:nvSpPr>
          <p:cNvPr id="3" name="Content Placeholder 2">
            <a:extLst>
              <a:ext uri="{FF2B5EF4-FFF2-40B4-BE49-F238E27FC236}">
                <a16:creationId xmlns:a16="http://schemas.microsoft.com/office/drawing/2014/main" id="{D3DA4A89-2039-425D-8B2F-3B81BFF3CDBC}"/>
              </a:ext>
            </a:extLst>
          </p:cNvPr>
          <p:cNvSpPr>
            <a:spLocks noGrp="1"/>
          </p:cNvSpPr>
          <p:nvPr>
            <p:ph idx="1"/>
          </p:nvPr>
        </p:nvSpPr>
        <p:spPr/>
        <p:txBody>
          <a:bodyPr/>
          <a:lstStyle/>
          <a:p>
            <a:pPr marL="0" indent="0">
              <a:buNone/>
            </a:pPr>
            <a:r>
              <a:rPr lang="en-US" dirty="0"/>
              <a:t>Since Amsterdam Treaty (entered into force in May 1999) the EU had broad legislative competence “combat discrimination based on sex, racial or ethnic origin, religion or belief, disability, age or sexual orientation”.</a:t>
            </a:r>
          </a:p>
          <a:p>
            <a:pPr marL="0" indent="0">
              <a:buNone/>
            </a:pPr>
            <a:r>
              <a:rPr lang="en-US" dirty="0"/>
              <a:t>Article 13 </a:t>
            </a:r>
          </a:p>
          <a:p>
            <a:pPr marL="0" indent="0">
              <a:buNone/>
            </a:pPr>
            <a:r>
              <a:rPr lang="en-US" dirty="0"/>
              <a:t>CJEU: “protection of (national) minorities was a legitimate aim of the Member State and their policies” (CJEU C-274/96 Bickel and Franz, judgement of 24 November 1998)</a:t>
            </a:r>
          </a:p>
          <a:p>
            <a:pPr marL="0" indent="0">
              <a:buNone/>
            </a:pPr>
            <a:r>
              <a:rPr lang="en-US" dirty="0"/>
              <a:t>CJEU C-379/87, Groener, Judgement of 28 November 1989</a:t>
            </a:r>
          </a:p>
        </p:txBody>
      </p:sp>
    </p:spTree>
    <p:extLst>
      <p:ext uri="{BB962C8B-B14F-4D97-AF65-F5344CB8AC3E}">
        <p14:creationId xmlns:p14="http://schemas.microsoft.com/office/powerpoint/2010/main" val="2636175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CF945-2500-41D0-97F6-D45C6152A86A}"/>
              </a:ext>
            </a:extLst>
          </p:cNvPr>
          <p:cNvSpPr>
            <a:spLocks noGrp="1"/>
          </p:cNvSpPr>
          <p:nvPr>
            <p:ph type="title"/>
          </p:nvPr>
        </p:nvSpPr>
        <p:spPr/>
        <p:txBody>
          <a:bodyPr/>
          <a:lstStyle/>
          <a:p>
            <a:r>
              <a:rPr lang="en-US" dirty="0"/>
              <a:t>Innovations introduced by Lisbon Treaty</a:t>
            </a:r>
          </a:p>
        </p:txBody>
      </p:sp>
      <p:sp>
        <p:nvSpPr>
          <p:cNvPr id="3" name="Content Placeholder 2">
            <a:extLst>
              <a:ext uri="{FF2B5EF4-FFF2-40B4-BE49-F238E27FC236}">
                <a16:creationId xmlns:a16="http://schemas.microsoft.com/office/drawing/2014/main" id="{5956B7C0-56BE-46ED-8AD6-CF4806BCF284}"/>
              </a:ext>
            </a:extLst>
          </p:cNvPr>
          <p:cNvSpPr>
            <a:spLocks noGrp="1"/>
          </p:cNvSpPr>
          <p:nvPr>
            <p:ph idx="1"/>
          </p:nvPr>
        </p:nvSpPr>
        <p:spPr/>
        <p:txBody>
          <a:bodyPr/>
          <a:lstStyle/>
          <a:p>
            <a:r>
              <a:rPr lang="en-US" dirty="0"/>
              <a:t>Entered into force on 1</a:t>
            </a:r>
            <a:r>
              <a:rPr lang="en-US" baseline="30000" dirty="0"/>
              <a:t>st</a:t>
            </a:r>
            <a:r>
              <a:rPr lang="en-US" dirty="0"/>
              <a:t> December 2009</a:t>
            </a:r>
            <a:endParaRPr lang="pl-PL" dirty="0"/>
          </a:p>
          <a:p>
            <a:r>
              <a:rPr lang="pl-PL" dirty="0"/>
              <a:t>„</a:t>
            </a:r>
            <a:r>
              <a:rPr lang="pl-PL" dirty="0" err="1"/>
              <a:t>minorities</a:t>
            </a:r>
            <a:r>
              <a:rPr lang="pl-PL" dirty="0"/>
              <a:t>” – in the </a:t>
            </a:r>
            <a:r>
              <a:rPr lang="pl-PL" dirty="0" err="1"/>
              <a:t>primary</a:t>
            </a:r>
            <a:r>
              <a:rPr lang="pl-PL" dirty="0"/>
              <a:t> law</a:t>
            </a:r>
            <a:endParaRPr lang="en-US" dirty="0"/>
          </a:p>
        </p:txBody>
      </p:sp>
    </p:spTree>
    <p:extLst>
      <p:ext uri="{BB962C8B-B14F-4D97-AF65-F5344CB8AC3E}">
        <p14:creationId xmlns:p14="http://schemas.microsoft.com/office/powerpoint/2010/main" val="18723863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1745</TotalTime>
  <Words>1994</Words>
  <Application>Microsoft Office PowerPoint</Application>
  <PresentationFormat>Widescreen</PresentationFormat>
  <Paragraphs>112</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Calibri Light</vt:lpstr>
      <vt:lpstr>Office Theme</vt:lpstr>
      <vt:lpstr>Rights of national minorities in the European Union: theory and practice</vt:lpstr>
      <vt:lpstr>Plan</vt:lpstr>
      <vt:lpstr>Introductory remarks</vt:lpstr>
      <vt:lpstr>Antidiscrimination </vt:lpstr>
      <vt:lpstr>The EU national minorities</vt:lpstr>
      <vt:lpstr>PowerPoint Presentation</vt:lpstr>
      <vt:lpstr>Protection of minorities in the context of the EU enlargement</vt:lpstr>
      <vt:lpstr>Before Lisbon Treaty</vt:lpstr>
      <vt:lpstr>Innovations introduced by Lisbon Treaty</vt:lpstr>
      <vt:lpstr>Article 2 of the Treaty on European Union: </vt:lpstr>
      <vt:lpstr>Article 3 </vt:lpstr>
      <vt:lpstr>Charter of Fundamental rights</vt:lpstr>
      <vt:lpstr>Application of the Charter</vt:lpstr>
      <vt:lpstr>Limitations of application</vt:lpstr>
      <vt:lpstr>Charter of Fundamental Rights </vt:lpstr>
      <vt:lpstr>Sources of the rights from the Article 21</vt:lpstr>
      <vt:lpstr>Related case-law</vt:lpstr>
      <vt:lpstr>CJEU - C 391/09 / JudgmentMalgožata Runevič-Vardyn, Łukasz Paweł Wardyn v Vilniaus miesto savivaldybės administracija, Lietuvos Respublikos teisingumo ministerija, Valstybinė lietuvių kalbos komisija, Vilniaus miesto savivaldybės administracijos Teisės departamento Civilinės metrikacijos skyrius </vt:lpstr>
      <vt:lpstr>Secondary law </vt:lpstr>
      <vt:lpstr>Directives</vt:lpstr>
      <vt:lpstr>The Racial Equality Directive</vt:lpstr>
      <vt:lpstr>The Equal Treatment Directive</vt:lpstr>
      <vt:lpstr>Citizens’ Rights Directive </vt:lpstr>
      <vt:lpstr>Long-term Residents Directive</vt:lpstr>
      <vt:lpstr>The Framework Decision on combating certain forms and expressions of racism and xenophobia by means of criminal law </vt:lpstr>
      <vt:lpstr>Petitions to the European Parliament</vt:lpstr>
      <vt:lpstr>Other documents, policies, initiatives</vt:lpstr>
      <vt:lpstr>PowerPoint Presentation</vt:lpstr>
      <vt:lpstr>Thank you for the attention!  </vt:lpstr>
    </vt:vector>
  </TitlesOfParts>
  <Company>Mykolo Romerio Universitetas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„Rights of national minorities in the European Union: theory and practice“</dc:title>
  <dc:creator>Katažyna Mikša</dc:creator>
  <cp:lastModifiedBy>Katarzyna Miksza</cp:lastModifiedBy>
  <cp:revision>43</cp:revision>
  <dcterms:created xsi:type="dcterms:W3CDTF">2018-05-21T13:35:53Z</dcterms:created>
  <dcterms:modified xsi:type="dcterms:W3CDTF">2018-05-23T05:47:46Z</dcterms:modified>
</cp:coreProperties>
</file>